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2" r:id="rId3"/>
    <p:sldId id="313" r:id="rId4"/>
    <p:sldId id="257" r:id="rId5"/>
    <p:sldId id="258" r:id="rId6"/>
    <p:sldId id="259" r:id="rId7"/>
    <p:sldId id="260" r:id="rId8"/>
    <p:sldId id="269" r:id="rId9"/>
    <p:sldId id="261" r:id="rId10"/>
    <p:sldId id="266" r:id="rId11"/>
    <p:sldId id="267" r:id="rId12"/>
    <p:sldId id="271" r:id="rId13"/>
    <p:sldId id="268" r:id="rId14"/>
    <p:sldId id="270" r:id="rId15"/>
    <p:sldId id="272" r:id="rId16"/>
    <p:sldId id="306" r:id="rId17"/>
    <p:sldId id="262" r:id="rId18"/>
    <p:sldId id="273" r:id="rId19"/>
    <p:sldId id="274" r:id="rId20"/>
    <p:sldId id="275" r:id="rId21"/>
    <p:sldId id="276" r:id="rId22"/>
    <p:sldId id="277" r:id="rId23"/>
    <p:sldId id="278" r:id="rId24"/>
    <p:sldId id="279" r:id="rId25"/>
    <p:sldId id="280" r:id="rId26"/>
    <p:sldId id="281" r:id="rId27"/>
    <p:sldId id="282" r:id="rId28"/>
    <p:sldId id="329" r:id="rId29"/>
    <p:sldId id="284" r:id="rId30"/>
    <p:sldId id="298" r:id="rId31"/>
    <p:sldId id="299" r:id="rId32"/>
    <p:sldId id="300" r:id="rId33"/>
    <p:sldId id="301" r:id="rId34"/>
    <p:sldId id="302" r:id="rId35"/>
    <p:sldId id="303" r:id="rId36"/>
    <p:sldId id="263" r:id="rId37"/>
    <p:sldId id="289" r:id="rId38"/>
    <p:sldId id="290" r:id="rId39"/>
    <p:sldId id="294" r:id="rId40"/>
    <p:sldId id="295" r:id="rId41"/>
    <p:sldId id="291" r:id="rId42"/>
    <p:sldId id="292" r:id="rId43"/>
    <p:sldId id="304" r:id="rId44"/>
    <p:sldId id="305" r:id="rId45"/>
    <p:sldId id="307" r:id="rId46"/>
    <p:sldId id="296" r:id="rId47"/>
    <p:sldId id="308" r:id="rId48"/>
    <p:sldId id="293" r:id="rId49"/>
    <p:sldId id="309" r:id="rId50"/>
    <p:sldId id="311" r:id="rId51"/>
    <p:sldId id="310" r:id="rId52"/>
    <p:sldId id="297" r:id="rId53"/>
    <p:sldId id="314" r:id="rId54"/>
    <p:sldId id="316" r:id="rId55"/>
    <p:sldId id="315" r:id="rId56"/>
    <p:sldId id="317" r:id="rId57"/>
    <p:sldId id="318" r:id="rId58"/>
    <p:sldId id="319" r:id="rId59"/>
    <p:sldId id="320" r:id="rId60"/>
    <p:sldId id="321" r:id="rId61"/>
    <p:sldId id="328" r:id="rId62"/>
    <p:sldId id="323" r:id="rId63"/>
    <p:sldId id="325" r:id="rId64"/>
    <p:sldId id="322" r:id="rId65"/>
    <p:sldId id="326" r:id="rId66"/>
    <p:sldId id="330" r:id="rId67"/>
    <p:sldId id="331" r:id="rId68"/>
    <p:sldId id="332" r:id="rId69"/>
    <p:sldId id="333" r:id="rId70"/>
    <p:sldId id="334" r:id="rId71"/>
    <p:sldId id="327" r:id="rId72"/>
    <p:sldId id="396" r:id="rId73"/>
    <p:sldId id="397" r:id="rId74"/>
    <p:sldId id="398" r:id="rId75"/>
    <p:sldId id="410" r:id="rId76"/>
    <p:sldId id="399" r:id="rId77"/>
    <p:sldId id="400" r:id="rId78"/>
    <p:sldId id="401" r:id="rId79"/>
    <p:sldId id="264" r:id="rId80"/>
    <p:sldId id="335" r:id="rId81"/>
    <p:sldId id="336" r:id="rId82"/>
    <p:sldId id="338" r:id="rId83"/>
    <p:sldId id="337" r:id="rId84"/>
    <p:sldId id="339" r:id="rId85"/>
    <p:sldId id="340" r:id="rId86"/>
    <p:sldId id="341" r:id="rId87"/>
    <p:sldId id="342" r:id="rId88"/>
    <p:sldId id="343" r:id="rId89"/>
    <p:sldId id="344" r:id="rId90"/>
    <p:sldId id="345" r:id="rId91"/>
    <p:sldId id="346" r:id="rId92"/>
    <p:sldId id="347" r:id="rId93"/>
    <p:sldId id="349" r:id="rId94"/>
    <p:sldId id="350" r:id="rId95"/>
    <p:sldId id="353" r:id="rId96"/>
    <p:sldId id="354" r:id="rId97"/>
    <p:sldId id="356" r:id="rId98"/>
    <p:sldId id="357" r:id="rId99"/>
    <p:sldId id="358" r:id="rId100"/>
    <p:sldId id="359" r:id="rId101"/>
    <p:sldId id="360" r:id="rId102"/>
    <p:sldId id="361" r:id="rId103"/>
    <p:sldId id="355" r:id="rId104"/>
    <p:sldId id="362" r:id="rId105"/>
    <p:sldId id="363" r:id="rId106"/>
    <p:sldId id="351" r:id="rId107"/>
    <p:sldId id="364" r:id="rId108"/>
    <p:sldId id="348" r:id="rId109"/>
    <p:sldId id="366" r:id="rId110"/>
    <p:sldId id="367" r:id="rId111"/>
    <p:sldId id="365" r:id="rId112"/>
    <p:sldId id="265" r:id="rId113"/>
    <p:sldId id="368" r:id="rId114"/>
    <p:sldId id="369" r:id="rId115"/>
    <p:sldId id="370" r:id="rId116"/>
    <p:sldId id="372" r:id="rId117"/>
    <p:sldId id="373" r:id="rId118"/>
    <p:sldId id="374" r:id="rId119"/>
    <p:sldId id="375" r:id="rId120"/>
    <p:sldId id="384" r:id="rId121"/>
    <p:sldId id="376" r:id="rId122"/>
    <p:sldId id="377" r:id="rId123"/>
    <p:sldId id="378" r:id="rId124"/>
    <p:sldId id="379" r:id="rId125"/>
    <p:sldId id="380" r:id="rId126"/>
    <p:sldId id="383" r:id="rId127"/>
    <p:sldId id="381" r:id="rId128"/>
    <p:sldId id="386" r:id="rId129"/>
    <p:sldId id="387" r:id="rId130"/>
    <p:sldId id="388" r:id="rId131"/>
    <p:sldId id="389" r:id="rId132"/>
    <p:sldId id="390" r:id="rId133"/>
    <p:sldId id="391" r:id="rId134"/>
    <p:sldId id="392" r:id="rId135"/>
    <p:sldId id="393" r:id="rId136"/>
    <p:sldId id="394" r:id="rId137"/>
    <p:sldId id="395" r:id="rId138"/>
    <p:sldId id="385" r:id="rId139"/>
    <p:sldId id="403" r:id="rId140"/>
    <p:sldId id="404" r:id="rId141"/>
    <p:sldId id="405" r:id="rId142"/>
    <p:sldId id="406" r:id="rId143"/>
    <p:sldId id="407" r:id="rId144"/>
    <p:sldId id="408" r:id="rId145"/>
    <p:sldId id="409" r:id="rId146"/>
    <p:sldId id="402" r:id="rId147"/>
    <p:sldId id="411" r:id="rId148"/>
    <p:sldId id="412" r:id="rId149"/>
    <p:sldId id="413" r:id="rId150"/>
    <p:sldId id="414" r:id="rId151"/>
    <p:sldId id="416" r:id="rId152"/>
    <p:sldId id="287" r:id="rId153"/>
    <p:sldId id="382" r:id="rId154"/>
    <p:sldId id="417" r:id="rId155"/>
    <p:sldId id="418" r:id="rId156"/>
    <p:sldId id="420" r:id="rId157"/>
    <p:sldId id="421" r:id="rId158"/>
    <p:sldId id="419" r:id="rId159"/>
    <p:sldId id="422" r:id="rId160"/>
    <p:sldId id="423" r:id="rId161"/>
    <p:sldId id="424" r:id="rId162"/>
    <p:sldId id="425" r:id="rId163"/>
    <p:sldId id="426" r:id="rId164"/>
    <p:sldId id="427" r:id="rId165"/>
    <p:sldId id="428"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60"/>
  </p:normalViewPr>
  <p:slideViewPr>
    <p:cSldViewPr snapToGrid="0">
      <p:cViewPr>
        <p:scale>
          <a:sx n="100" d="100"/>
          <a:sy n="100" d="100"/>
        </p:scale>
        <p:origin x="48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134432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1922481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926670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2275864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163444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C03FD6F4-1ABA-40A9-8C77-0314A9EC9A9D}" type="datetimeFigureOut">
              <a:rPr lang="en-CA" smtClean="0"/>
              <a:t>2019-08-08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1072485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C03FD6F4-1ABA-40A9-8C77-0314A9EC9A9D}" type="datetimeFigureOut">
              <a:rPr lang="en-CA" smtClean="0"/>
              <a:t>2019-08-08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267463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C03FD6F4-1ABA-40A9-8C77-0314A9EC9A9D}" type="datetimeFigureOut">
              <a:rPr lang="en-CA" smtClean="0"/>
              <a:t>2019-08-08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4163113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FD6F4-1ABA-40A9-8C77-0314A9EC9A9D}" type="datetimeFigureOut">
              <a:rPr lang="en-CA" smtClean="0"/>
              <a:t>2019-08-08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302730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FD6F4-1ABA-40A9-8C77-0314A9EC9A9D}" type="datetimeFigureOut">
              <a:rPr lang="en-CA" smtClean="0"/>
              <a:t>2019-08-08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776525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FD6F4-1ABA-40A9-8C77-0314A9EC9A9D}" type="datetimeFigureOut">
              <a:rPr lang="en-CA" smtClean="0"/>
              <a:t>2019-08-08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2767562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FD6F4-1ABA-40A9-8C77-0314A9EC9A9D}" type="datetimeFigureOut">
              <a:rPr lang="en-CA" smtClean="0"/>
              <a:t>2019-08-08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A4BBF3-D281-464E-9084-5D9DF5DBF2F9}" type="slidenum">
              <a:rPr lang="en-CA" smtClean="0"/>
              <a:t>‹#›</a:t>
            </a:fld>
            <a:endParaRPr lang="en-CA"/>
          </a:p>
        </p:txBody>
      </p:sp>
    </p:spTree>
    <p:extLst>
      <p:ext uri="{BB962C8B-B14F-4D97-AF65-F5344CB8AC3E}">
        <p14:creationId xmlns:p14="http://schemas.microsoft.com/office/powerpoint/2010/main" val="4217611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www.mathworks.com/help/matlab/ref/matlab.graphics.axis.axes-properties.htm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emf"/></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emf"/></Relationships>
</file>

<file path=ppt/slides/_rels/slide1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www.mathworks.com/help/curvefit/list-of-library-models-for-curve-and-surface-fitting.html#btbcvnl"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0.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5.xml.rels><?xml version="1.0" encoding="UTF-8" standalone="yes"?>
<Relationships xmlns="http://schemas.openxmlformats.org/package/2006/relationships"><Relationship Id="rId2" Type="http://schemas.openxmlformats.org/officeDocument/2006/relationships/image" Target="../media/image17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0.png"/><Relationship Id="rId2" Type="http://schemas.openxmlformats.org/officeDocument/2006/relationships/image" Target="../media/image175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790.png"/></Relationships>
</file>

<file path=ppt/slides/_rels/slide128.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0.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31.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image" Target="../media/image207.emf"/><Relationship Id="rId1" Type="http://schemas.openxmlformats.org/officeDocument/2006/relationships/slideLayout" Target="../slideLayouts/slideLayout2.xml"/><Relationship Id="rId5" Type="http://schemas.openxmlformats.org/officeDocument/2006/relationships/image" Target="../media/image210.emf"/><Relationship Id="rId4" Type="http://schemas.openxmlformats.org/officeDocument/2006/relationships/image" Target="../media/image209.emf"/></Relationships>
</file>

<file path=ppt/slides/_rels/slide14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3.png"/></Relationships>
</file>

<file path=ppt/slides/_rels/slide14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5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emf"/></Relationships>
</file>

<file path=ppt/slides/_rels/slide156.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emf"/><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emf"/></Relationships>
</file>

<file path=ppt/slides/_rels/slide157.x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image" Target="../media/image236.png"/><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61.xml.rels><?xml version="1.0" encoding="UTF-8" standalone="yes"?>
<Relationships xmlns="http://schemas.openxmlformats.org/package/2006/relationships"><Relationship Id="rId3" Type="http://schemas.openxmlformats.org/officeDocument/2006/relationships/hyperlink" Target="https://www.mathworks.com/help/matlab/ref/surf.html" TargetMode="External"/><Relationship Id="rId7" Type="http://schemas.openxmlformats.org/officeDocument/2006/relationships/image" Target="../media/image248.png"/><Relationship Id="rId2"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47.emf"/><Relationship Id="rId5" Type="http://schemas.openxmlformats.org/officeDocument/2006/relationships/image" Target="../media/image246.png"/><Relationship Id="rId4" Type="http://schemas.openxmlformats.org/officeDocument/2006/relationships/hyperlink" Target="https://www.mathworks.com/help/matlab/ref/meshgrid.html"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5" Type="http://schemas.openxmlformats.org/officeDocument/2006/relationships/image" Target="../media/image252.emf"/><Relationship Id="rId4" Type="http://schemas.openxmlformats.org/officeDocument/2006/relationships/image" Target="../media/image251.png"/></Relationships>
</file>

<file path=ppt/slides/_rels/slide16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emf"/><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164.xml.rels><?xml version="1.0" encoding="UTF-8" standalone="yes"?>
<Relationships xmlns="http://schemas.openxmlformats.org/package/2006/relationships"><Relationship Id="rId3" Type="http://schemas.openxmlformats.org/officeDocument/2006/relationships/image" Target="../media/image256.emf"/><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emf"/></Relationships>
</file>

<file path=ppt/slides/_rels/slide16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hyperlink" Target="https://carleton.ca/its/all-services/computers/site-licensed-software/matlab-student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mathworks.com/help/matlab/ref/sprintf.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mathworks.com/help/matlab/ref/disp.html"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emf"/><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emf"/><Relationship Id="rId4"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emf"/><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emf"/></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emf"/><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emf"/></Relationships>
</file>

<file path=ppt/slides/_rels/slide99.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MATLAB tutorial for </a:t>
            </a:r>
            <a:br>
              <a:rPr lang="en-CA" dirty="0" smtClean="0"/>
            </a:br>
            <a:r>
              <a:rPr lang="en-CA" dirty="0" smtClean="0"/>
              <a:t>PHYS 3007</a:t>
            </a:r>
            <a:endParaRPr lang="en-CA" dirty="0"/>
          </a:p>
        </p:txBody>
      </p:sp>
    </p:spTree>
    <p:extLst>
      <p:ext uri="{BB962C8B-B14F-4D97-AF65-F5344CB8AC3E}">
        <p14:creationId xmlns:p14="http://schemas.microsoft.com/office/powerpoint/2010/main" val="35914153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7447"/>
            <a:ext cx="10610850" cy="5819516"/>
          </a:xfrm>
        </p:spPr>
        <p:txBody>
          <a:bodyPr/>
          <a:lstStyle/>
          <a:p>
            <a:r>
              <a:rPr lang="en-CA" dirty="0" smtClean="0"/>
              <a:t>We can also assign values to our own variables and use them in expressions:</a:t>
            </a:r>
            <a:endParaRPr lang="en-CA" dirty="0"/>
          </a:p>
        </p:txBody>
      </p:sp>
      <p:pic>
        <p:nvPicPr>
          <p:cNvPr id="4" name="Picture 3"/>
          <p:cNvPicPr>
            <a:picLocks noChangeAspect="1"/>
          </p:cNvPicPr>
          <p:nvPr/>
        </p:nvPicPr>
        <p:blipFill>
          <a:blip r:embed="rId2"/>
          <a:stretch>
            <a:fillRect/>
          </a:stretch>
        </p:blipFill>
        <p:spPr>
          <a:xfrm>
            <a:off x="1905000" y="1376362"/>
            <a:ext cx="1447800" cy="5286375"/>
          </a:xfrm>
          <a:prstGeom prst="rect">
            <a:avLst/>
          </a:prstGeom>
          <a:ln w="12700">
            <a:solidFill>
              <a:schemeClr val="tx1"/>
            </a:solidFill>
          </a:ln>
        </p:spPr>
      </p:pic>
      <p:sp>
        <p:nvSpPr>
          <p:cNvPr id="11" name="TextBox 10"/>
          <p:cNvSpPr txBox="1"/>
          <p:nvPr/>
        </p:nvSpPr>
        <p:spPr>
          <a:xfrm>
            <a:off x="4919047" y="6293405"/>
            <a:ext cx="5184689" cy="369332"/>
          </a:xfrm>
          <a:prstGeom prst="rect">
            <a:avLst/>
          </a:prstGeom>
          <a:solidFill>
            <a:schemeClr val="accent1"/>
          </a:solidFill>
          <a:ln w="19050">
            <a:solidFill>
              <a:schemeClr val="accent1"/>
            </a:solidFill>
          </a:ln>
        </p:spPr>
        <p:txBody>
          <a:bodyPr wrap="none" rtlCol="0">
            <a:spAutoFit/>
          </a:bodyPr>
          <a:lstStyle/>
          <a:p>
            <a:r>
              <a:rPr lang="en-CA" dirty="0" smtClean="0"/>
              <a:t>The variable x has been overwritten with a new value</a:t>
            </a:r>
            <a:endParaRPr lang="en-CA" dirty="0"/>
          </a:p>
        </p:txBody>
      </p:sp>
      <p:cxnSp>
        <p:nvCxnSpPr>
          <p:cNvPr id="12" name="Straight Arrow Connector 11"/>
          <p:cNvCxnSpPr/>
          <p:nvPr/>
        </p:nvCxnSpPr>
        <p:spPr>
          <a:xfrm flipH="1" flipV="1">
            <a:off x="2775221" y="5998061"/>
            <a:ext cx="2072147" cy="4418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811303" y="2700337"/>
            <a:ext cx="1400175" cy="904875"/>
          </a:xfrm>
          <a:prstGeom prst="rect">
            <a:avLst/>
          </a:prstGeom>
          <a:ln w="12700">
            <a:solidFill>
              <a:schemeClr val="tx1"/>
            </a:solidFill>
          </a:ln>
        </p:spPr>
      </p:pic>
      <p:sp>
        <p:nvSpPr>
          <p:cNvPr id="15" name="TextBox 14"/>
          <p:cNvSpPr txBox="1"/>
          <p:nvPr/>
        </p:nvSpPr>
        <p:spPr>
          <a:xfrm>
            <a:off x="5947747" y="3834883"/>
            <a:ext cx="4677884" cy="369332"/>
          </a:xfrm>
          <a:prstGeom prst="rect">
            <a:avLst/>
          </a:prstGeom>
          <a:solidFill>
            <a:schemeClr val="accent1"/>
          </a:solidFill>
          <a:ln w="19050">
            <a:solidFill>
              <a:schemeClr val="accent1"/>
            </a:solidFill>
          </a:ln>
        </p:spPr>
        <p:txBody>
          <a:bodyPr wrap="none" rtlCol="0">
            <a:spAutoFit/>
          </a:bodyPr>
          <a:lstStyle/>
          <a:p>
            <a:r>
              <a:rPr lang="en-CA" dirty="0" smtClean="0"/>
              <a:t>A string of text can be assigned to a variable too</a:t>
            </a:r>
            <a:endParaRPr lang="en-CA" dirty="0"/>
          </a:p>
        </p:txBody>
      </p:sp>
    </p:spTree>
    <p:extLst>
      <p:ext uri="{BB962C8B-B14F-4D97-AF65-F5344CB8AC3E}">
        <p14:creationId xmlns:p14="http://schemas.microsoft.com/office/powerpoint/2010/main" val="3680374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You can add grid lines:</a:t>
            </a:r>
          </a:p>
          <a:p>
            <a:endParaRPr lang="en-CA" dirty="0"/>
          </a:p>
          <a:p>
            <a:endParaRPr lang="en-CA" dirty="0" smtClean="0"/>
          </a:p>
          <a:p>
            <a:endParaRPr lang="en-CA" dirty="0"/>
          </a:p>
          <a:p>
            <a:endParaRPr lang="en-CA" dirty="0" smtClean="0"/>
          </a:p>
          <a:p>
            <a:endParaRPr lang="en-CA" dirty="0"/>
          </a:p>
          <a:p>
            <a:endParaRPr lang="en-CA" dirty="0" smtClean="0"/>
          </a:p>
          <a:p>
            <a:endParaRPr lang="en-CA" dirty="0"/>
          </a:p>
          <a:p>
            <a:endParaRPr lang="en-CA" dirty="0" smtClean="0"/>
          </a:p>
          <a:p>
            <a:r>
              <a:rPr lang="en-CA" dirty="0" smtClean="0"/>
              <a:t>And also change the </a:t>
            </a:r>
            <a:r>
              <a:rPr lang="en-CA" dirty="0" err="1" smtClean="0"/>
              <a:t>GridLineStyle</a:t>
            </a:r>
            <a:r>
              <a:rPr lang="en-CA" dirty="0" smtClean="0"/>
              <a:t>, </a:t>
            </a:r>
            <a:r>
              <a:rPr lang="en-CA" dirty="0" err="1" smtClean="0"/>
              <a:t>GridColor</a:t>
            </a:r>
            <a:r>
              <a:rPr lang="en-CA" dirty="0" smtClean="0"/>
              <a:t>, </a:t>
            </a:r>
            <a:r>
              <a:rPr lang="en-CA" dirty="0" err="1" smtClean="0"/>
              <a:t>GridAlpha</a:t>
            </a:r>
            <a:r>
              <a:rPr lang="en-CA" dirty="0"/>
              <a:t> </a:t>
            </a:r>
            <a:r>
              <a:rPr lang="en-CA" dirty="0" smtClean="0"/>
              <a:t>(transparency), or turn on minor grid lines</a:t>
            </a:r>
          </a:p>
          <a:p>
            <a:endParaRPr lang="en-CA" dirty="0" smtClean="0"/>
          </a:p>
          <a:p>
            <a:endParaRPr lang="en-CA" dirty="0"/>
          </a:p>
          <a:p>
            <a:endParaRPr lang="en-CA" dirty="0" smtClean="0"/>
          </a:p>
          <a:p>
            <a:endParaRPr lang="en-CA" dirty="0"/>
          </a:p>
          <a:p>
            <a:endParaRPr lang="en-CA" dirty="0" smtClean="0"/>
          </a:p>
          <a:p>
            <a:endParaRPr lang="en-CA" dirty="0"/>
          </a:p>
          <a:p>
            <a:pPr marL="0" indent="0">
              <a:buNone/>
            </a:pPr>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5542469" y="838898"/>
            <a:ext cx="5008501" cy="3752000"/>
          </a:xfrm>
          <a:prstGeom prst="rect">
            <a:avLst/>
          </a:prstGeom>
        </p:spPr>
      </p:pic>
      <p:pic>
        <p:nvPicPr>
          <p:cNvPr id="6" name="Picture 5"/>
          <p:cNvPicPr>
            <a:picLocks noChangeAspect="1"/>
          </p:cNvPicPr>
          <p:nvPr/>
        </p:nvPicPr>
        <p:blipFill>
          <a:blip r:embed="rId3"/>
          <a:stretch>
            <a:fillRect/>
          </a:stretch>
        </p:blipFill>
        <p:spPr>
          <a:xfrm>
            <a:off x="1594893" y="1495698"/>
            <a:ext cx="3324225" cy="2438400"/>
          </a:xfrm>
          <a:prstGeom prst="rect">
            <a:avLst/>
          </a:prstGeom>
        </p:spPr>
      </p:pic>
    </p:spTree>
    <p:extLst>
      <p:ext uri="{BB962C8B-B14F-4D97-AF65-F5344CB8AC3E}">
        <p14:creationId xmlns:p14="http://schemas.microsoft.com/office/powerpoint/2010/main" val="28109026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You can change the font family and font size:</a:t>
            </a:r>
          </a:p>
          <a:p>
            <a:endParaRPr lang="en-CA" dirty="0"/>
          </a:p>
          <a:p>
            <a:endParaRPr lang="en-CA" dirty="0" smtClean="0"/>
          </a:p>
          <a:p>
            <a:endParaRPr lang="en-CA" dirty="0"/>
          </a:p>
          <a:p>
            <a:endParaRPr lang="en-CA" dirty="0" smtClean="0"/>
          </a:p>
          <a:p>
            <a:endParaRPr lang="en-CA" dirty="0"/>
          </a:p>
          <a:p>
            <a:endParaRPr lang="en-CA" dirty="0" smtClean="0"/>
          </a:p>
          <a:p>
            <a:endParaRPr lang="en-CA" dirty="0"/>
          </a:p>
          <a:p>
            <a:endParaRPr lang="en-CA" dirty="0" smtClean="0"/>
          </a:p>
          <a:p>
            <a:r>
              <a:rPr lang="en-CA" dirty="0" smtClean="0"/>
              <a:t>You can also set the font weight (‘normal’ or ‘bold’) and the font angle (‘normal’ or ‘italic’)</a:t>
            </a:r>
          </a:p>
          <a:p>
            <a:endParaRPr lang="en-CA" dirty="0" smtClean="0"/>
          </a:p>
          <a:p>
            <a:endParaRPr lang="en-CA" dirty="0" smtClean="0"/>
          </a:p>
          <a:p>
            <a:endParaRPr lang="en-CA" dirty="0"/>
          </a:p>
          <a:p>
            <a:endParaRPr lang="en-CA" dirty="0" smtClean="0"/>
          </a:p>
          <a:p>
            <a:endParaRPr lang="en-CA" dirty="0"/>
          </a:p>
          <a:p>
            <a:endParaRPr lang="en-CA" dirty="0" smtClean="0"/>
          </a:p>
          <a:p>
            <a:endParaRPr lang="en-CA" dirty="0"/>
          </a:p>
          <a:p>
            <a:pPr marL="0" indent="0">
              <a:buNone/>
            </a:pPr>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5986605" y="716976"/>
            <a:ext cx="5008501" cy="3752000"/>
          </a:xfrm>
          <a:prstGeom prst="rect">
            <a:avLst/>
          </a:prstGeom>
        </p:spPr>
      </p:pic>
      <p:pic>
        <p:nvPicPr>
          <p:cNvPr id="5" name="Picture 4"/>
          <p:cNvPicPr>
            <a:picLocks noChangeAspect="1"/>
          </p:cNvPicPr>
          <p:nvPr/>
        </p:nvPicPr>
        <p:blipFill>
          <a:blip r:embed="rId3"/>
          <a:stretch>
            <a:fillRect/>
          </a:stretch>
        </p:blipFill>
        <p:spPr>
          <a:xfrm>
            <a:off x="1447664" y="1473789"/>
            <a:ext cx="3305175" cy="2238375"/>
          </a:xfrm>
          <a:prstGeom prst="rect">
            <a:avLst/>
          </a:prstGeom>
        </p:spPr>
      </p:pic>
    </p:spTree>
    <p:extLst>
      <p:ext uri="{BB962C8B-B14F-4D97-AF65-F5344CB8AC3E}">
        <p14:creationId xmlns:p14="http://schemas.microsoft.com/office/powerpoint/2010/main" val="15135102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The full listing of axes properties can be found here:</a:t>
            </a:r>
          </a:p>
          <a:p>
            <a:r>
              <a:rPr lang="en-CA" dirty="0">
                <a:hlinkClick r:id="rId2"/>
              </a:rPr>
              <a:t>https://www.mathworks.com/help/matlab/ref/matlab.graphics.axis.axes-properties.html</a:t>
            </a:r>
            <a:endParaRPr lang="en-CA" dirty="0" smtClean="0"/>
          </a:p>
          <a:p>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spTree>
    <p:extLst>
      <p:ext uri="{BB962C8B-B14F-4D97-AF65-F5344CB8AC3E}">
        <p14:creationId xmlns:p14="http://schemas.microsoft.com/office/powerpoint/2010/main" val="22698494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When you have more than one curve on the same plot, you need to indicate which curve is which</a:t>
            </a:r>
          </a:p>
          <a:p>
            <a:r>
              <a:rPr lang="en-CA" dirty="0" smtClean="0"/>
              <a:t>We can do that with a legend:</a:t>
            </a:r>
          </a:p>
          <a:p>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6091236" y="1583089"/>
            <a:ext cx="5008501" cy="3752000"/>
          </a:xfrm>
          <a:prstGeom prst="rect">
            <a:avLst/>
          </a:prstGeom>
        </p:spPr>
      </p:pic>
      <p:pic>
        <p:nvPicPr>
          <p:cNvPr id="4" name="Picture 3"/>
          <p:cNvPicPr>
            <a:picLocks noChangeAspect="1"/>
          </p:cNvPicPr>
          <p:nvPr/>
        </p:nvPicPr>
        <p:blipFill>
          <a:blip r:embed="rId3"/>
          <a:stretch>
            <a:fillRect/>
          </a:stretch>
        </p:blipFill>
        <p:spPr>
          <a:xfrm>
            <a:off x="755197" y="1744589"/>
            <a:ext cx="4933950" cy="3429000"/>
          </a:xfrm>
          <a:prstGeom prst="rect">
            <a:avLst/>
          </a:prstGeom>
        </p:spPr>
      </p:pic>
      <p:cxnSp>
        <p:nvCxnSpPr>
          <p:cNvPr id="5" name="Straight Arrow Connector 4"/>
          <p:cNvCxnSpPr/>
          <p:nvPr/>
        </p:nvCxnSpPr>
        <p:spPr>
          <a:xfrm flipV="1">
            <a:off x="1619794" y="5173590"/>
            <a:ext cx="323695" cy="45214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2260" y="5671001"/>
            <a:ext cx="3042458" cy="923330"/>
          </a:xfrm>
          <a:prstGeom prst="rect">
            <a:avLst/>
          </a:prstGeom>
          <a:solidFill>
            <a:schemeClr val="accent1"/>
          </a:solidFill>
        </p:spPr>
        <p:txBody>
          <a:bodyPr wrap="square" rtlCol="0">
            <a:spAutoFit/>
          </a:bodyPr>
          <a:lstStyle/>
          <a:p>
            <a:r>
              <a:rPr lang="en-CA" dirty="0" smtClean="0"/>
              <a:t>You can leave out this first argument to place the legend on the current axes</a:t>
            </a:r>
            <a:endParaRPr lang="en-CA" dirty="0"/>
          </a:p>
        </p:txBody>
      </p:sp>
      <p:sp>
        <p:nvSpPr>
          <p:cNvPr id="10" name="TextBox 9"/>
          <p:cNvSpPr txBox="1"/>
          <p:nvPr/>
        </p:nvSpPr>
        <p:spPr>
          <a:xfrm>
            <a:off x="3657494" y="5671001"/>
            <a:ext cx="3042458" cy="923330"/>
          </a:xfrm>
          <a:prstGeom prst="rect">
            <a:avLst/>
          </a:prstGeom>
          <a:solidFill>
            <a:schemeClr val="accent1"/>
          </a:solidFill>
        </p:spPr>
        <p:txBody>
          <a:bodyPr wrap="square" rtlCol="0">
            <a:spAutoFit/>
          </a:bodyPr>
          <a:lstStyle/>
          <a:p>
            <a:r>
              <a:rPr lang="en-CA" dirty="0" smtClean="0"/>
              <a:t>Pass in label strings in the order that plots were added to the axes</a:t>
            </a:r>
            <a:endParaRPr lang="en-CA" dirty="0"/>
          </a:p>
        </p:txBody>
      </p:sp>
      <p:cxnSp>
        <p:nvCxnSpPr>
          <p:cNvPr id="11" name="Straight Arrow Connector 10"/>
          <p:cNvCxnSpPr/>
          <p:nvPr/>
        </p:nvCxnSpPr>
        <p:spPr>
          <a:xfrm flipH="1" flipV="1">
            <a:off x="2577737" y="5218853"/>
            <a:ext cx="1837509" cy="40688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211986" y="5218853"/>
            <a:ext cx="1203260" cy="40688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2740" y="3169654"/>
            <a:ext cx="2076995" cy="1200329"/>
          </a:xfrm>
          <a:prstGeom prst="rect">
            <a:avLst/>
          </a:prstGeom>
          <a:solidFill>
            <a:schemeClr val="accent1"/>
          </a:solidFill>
        </p:spPr>
        <p:txBody>
          <a:bodyPr wrap="square" rtlCol="0">
            <a:spAutoFit/>
          </a:bodyPr>
          <a:lstStyle/>
          <a:p>
            <a:r>
              <a:rPr lang="en-CA" dirty="0" smtClean="0"/>
              <a:t>You can use a Name-Value pair to specify the Location of the legend</a:t>
            </a:r>
            <a:endParaRPr lang="en-CA" dirty="0"/>
          </a:p>
        </p:txBody>
      </p:sp>
      <p:cxnSp>
        <p:nvCxnSpPr>
          <p:cNvPr id="17" name="Straight Arrow Connector 16"/>
          <p:cNvCxnSpPr/>
          <p:nvPr/>
        </p:nvCxnSpPr>
        <p:spPr>
          <a:xfrm flipH="1">
            <a:off x="4415246" y="4447786"/>
            <a:ext cx="514300" cy="49973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04794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Notes on identifying curves on a plot:</a:t>
            </a:r>
          </a:p>
          <a:p>
            <a:r>
              <a:rPr lang="en-CA" dirty="0" smtClean="0"/>
              <a:t>It is a bad idea to simply use colour to distinguish curves. When the figure is printed with a black and white printer or if the reader is colour blind, the curves may be indistinguishable</a:t>
            </a:r>
          </a:p>
          <a:p>
            <a:r>
              <a:rPr lang="en-CA" dirty="0" smtClean="0"/>
              <a:t>Vary the line width or line style (in addition to the colour, if you wish):</a:t>
            </a:r>
          </a:p>
          <a:p>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7" name="Picture 6"/>
          <p:cNvPicPr>
            <a:picLocks noChangeAspect="1"/>
          </p:cNvPicPr>
          <p:nvPr/>
        </p:nvPicPr>
        <p:blipFill>
          <a:blip r:embed="rId2"/>
          <a:stretch>
            <a:fillRect/>
          </a:stretch>
        </p:blipFill>
        <p:spPr>
          <a:xfrm>
            <a:off x="6996801" y="2824452"/>
            <a:ext cx="5008501" cy="3752000"/>
          </a:xfrm>
          <a:prstGeom prst="rect">
            <a:avLst/>
          </a:prstGeom>
        </p:spPr>
      </p:pic>
      <p:pic>
        <p:nvPicPr>
          <p:cNvPr id="8" name="Picture 7"/>
          <p:cNvPicPr>
            <a:picLocks noChangeAspect="1"/>
          </p:cNvPicPr>
          <p:nvPr/>
        </p:nvPicPr>
        <p:blipFill>
          <a:blip r:embed="rId3"/>
          <a:stretch>
            <a:fillRect/>
          </a:stretch>
        </p:blipFill>
        <p:spPr>
          <a:xfrm>
            <a:off x="838199" y="4274457"/>
            <a:ext cx="5355365" cy="851990"/>
          </a:xfrm>
          <a:prstGeom prst="rect">
            <a:avLst/>
          </a:prstGeom>
        </p:spPr>
      </p:pic>
    </p:spTree>
    <p:extLst>
      <p:ext uri="{BB962C8B-B14F-4D97-AF65-F5344CB8AC3E}">
        <p14:creationId xmlns:p14="http://schemas.microsoft.com/office/powerpoint/2010/main" val="28062360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Notes on identifying curves on a plot:</a:t>
            </a:r>
          </a:p>
          <a:p>
            <a:r>
              <a:rPr lang="en-CA" dirty="0" smtClean="0"/>
              <a:t>Rather than using a legend, it may be better to just label the curves directly</a:t>
            </a:r>
          </a:p>
          <a:p>
            <a:r>
              <a:rPr lang="en-CA" dirty="0" smtClean="0"/>
              <a:t>It is possible use the annotation() function in MATLAB but it is a little tricky because you need to determine the normalized figure coordinates at which to start and end the annotation</a:t>
            </a:r>
          </a:p>
          <a:p>
            <a:r>
              <a:rPr lang="en-CA" dirty="0" smtClean="0"/>
              <a:t>It may be easier to export the figure to MS Paint or to </a:t>
            </a:r>
            <a:r>
              <a:rPr lang="en-CA" dirty="0" err="1" smtClean="0"/>
              <a:t>Inkscape</a:t>
            </a:r>
            <a:r>
              <a:rPr lang="en-CA" dirty="0" smtClean="0"/>
              <a:t> if you want to add labels</a:t>
            </a:r>
          </a:p>
          <a:p>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6570080" y="3508074"/>
            <a:ext cx="4327522" cy="3241861"/>
          </a:xfrm>
          <a:prstGeom prst="rect">
            <a:avLst/>
          </a:prstGeom>
        </p:spPr>
      </p:pic>
      <p:pic>
        <p:nvPicPr>
          <p:cNvPr id="5" name="Picture 4"/>
          <p:cNvPicPr>
            <a:picLocks noChangeAspect="1"/>
          </p:cNvPicPr>
          <p:nvPr/>
        </p:nvPicPr>
        <p:blipFill>
          <a:blip r:embed="rId3"/>
          <a:stretch>
            <a:fillRect/>
          </a:stretch>
        </p:blipFill>
        <p:spPr>
          <a:xfrm>
            <a:off x="1122865" y="4338909"/>
            <a:ext cx="5162550" cy="1019175"/>
          </a:xfrm>
          <a:prstGeom prst="rect">
            <a:avLst/>
          </a:prstGeom>
        </p:spPr>
      </p:pic>
    </p:spTree>
    <p:extLst>
      <p:ext uri="{BB962C8B-B14F-4D97-AF65-F5344CB8AC3E}">
        <p14:creationId xmlns:p14="http://schemas.microsoft.com/office/powerpoint/2010/main" val="31711787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Plotting with error bars</a:t>
            </a:r>
          </a:p>
          <a:p>
            <a:r>
              <a:rPr lang="en-CA" dirty="0" smtClean="0"/>
              <a:t>If you want to make a plot with error bars, then use the </a:t>
            </a:r>
            <a:r>
              <a:rPr lang="en-CA" dirty="0" err="1" smtClean="0"/>
              <a:t>errorbar</a:t>
            </a:r>
            <a:r>
              <a:rPr lang="en-CA" dirty="0" smtClean="0"/>
              <a:t>() function instead of the plot() function</a:t>
            </a:r>
          </a:p>
          <a:p>
            <a:r>
              <a:rPr lang="en-CA" dirty="0" smtClean="0"/>
              <a:t>For plotting with error bars on y only, pass a third vector containing the uncertainty for each point</a:t>
            </a:r>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7029449" y="2545777"/>
            <a:ext cx="5008501" cy="3752000"/>
          </a:xfrm>
          <a:prstGeom prst="rect">
            <a:avLst/>
          </a:prstGeom>
        </p:spPr>
      </p:pic>
      <p:pic>
        <p:nvPicPr>
          <p:cNvPr id="5" name="Picture 4"/>
          <p:cNvPicPr>
            <a:picLocks noChangeAspect="1"/>
          </p:cNvPicPr>
          <p:nvPr/>
        </p:nvPicPr>
        <p:blipFill>
          <a:blip r:embed="rId3"/>
          <a:stretch>
            <a:fillRect/>
          </a:stretch>
        </p:blipFill>
        <p:spPr>
          <a:xfrm>
            <a:off x="546327" y="2768372"/>
            <a:ext cx="6048375" cy="2714625"/>
          </a:xfrm>
          <a:prstGeom prst="rect">
            <a:avLst/>
          </a:prstGeom>
        </p:spPr>
      </p:pic>
    </p:spTree>
    <p:extLst>
      <p:ext uri="{BB962C8B-B14F-4D97-AF65-F5344CB8AC3E}">
        <p14:creationId xmlns:p14="http://schemas.microsoft.com/office/powerpoint/2010/main" val="4883091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Plotting with error bars</a:t>
            </a:r>
          </a:p>
          <a:p>
            <a:r>
              <a:rPr lang="en-CA" dirty="0" smtClean="0"/>
              <a:t>For plotting with error bars x and y, you need to pass four additional vectors (negative y error, positive y error, negative x error, positive x error). The negative and positive error bars need not be the same, but they are in the following example:</a:t>
            </a:r>
          </a:p>
          <a:p>
            <a:endParaRPr lang="en-CA" dirty="0"/>
          </a:p>
          <a:p>
            <a:pPr marL="0" indent="0">
              <a:buNone/>
            </a:pPr>
            <a:endParaRPr lang="en-CA" dirty="0"/>
          </a:p>
          <a:p>
            <a:endParaRPr lang="en-CA" dirty="0" smtClean="0"/>
          </a:p>
        </p:txBody>
      </p:sp>
      <p:pic>
        <p:nvPicPr>
          <p:cNvPr id="5" name="Picture 4"/>
          <p:cNvPicPr>
            <a:picLocks noChangeAspect="1"/>
          </p:cNvPicPr>
          <p:nvPr/>
        </p:nvPicPr>
        <p:blipFill>
          <a:blip r:embed="rId2"/>
          <a:stretch>
            <a:fillRect/>
          </a:stretch>
        </p:blipFill>
        <p:spPr>
          <a:xfrm>
            <a:off x="6620706" y="2537068"/>
            <a:ext cx="5008501" cy="3752000"/>
          </a:xfrm>
          <a:prstGeom prst="rect">
            <a:avLst/>
          </a:prstGeom>
        </p:spPr>
      </p:pic>
      <p:pic>
        <p:nvPicPr>
          <p:cNvPr id="6" name="Picture 5"/>
          <p:cNvPicPr>
            <a:picLocks noChangeAspect="1"/>
          </p:cNvPicPr>
          <p:nvPr/>
        </p:nvPicPr>
        <p:blipFill>
          <a:blip r:embed="rId3"/>
          <a:stretch>
            <a:fillRect/>
          </a:stretch>
        </p:blipFill>
        <p:spPr>
          <a:xfrm>
            <a:off x="390252" y="2698568"/>
            <a:ext cx="6134100" cy="3429000"/>
          </a:xfrm>
          <a:prstGeom prst="rect">
            <a:avLst/>
          </a:prstGeom>
        </p:spPr>
      </p:pic>
    </p:spTree>
    <p:extLst>
      <p:ext uri="{BB962C8B-B14F-4D97-AF65-F5344CB8AC3E}">
        <p14:creationId xmlns:p14="http://schemas.microsoft.com/office/powerpoint/2010/main" val="18497938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Logarithmic axes</a:t>
            </a:r>
          </a:p>
          <a:p>
            <a:r>
              <a:rPr lang="en-CA" dirty="0" smtClean="0"/>
              <a:t>You can change the axes properties </a:t>
            </a:r>
            <a:r>
              <a:rPr lang="en-CA" dirty="0" err="1" smtClean="0"/>
              <a:t>XScale</a:t>
            </a:r>
            <a:r>
              <a:rPr lang="en-CA" dirty="0" smtClean="0"/>
              <a:t> and </a:t>
            </a:r>
            <a:r>
              <a:rPr lang="en-CA" dirty="0" err="1" smtClean="0"/>
              <a:t>YScale</a:t>
            </a:r>
            <a:r>
              <a:rPr lang="en-CA" dirty="0" smtClean="0"/>
              <a:t> from ‘linear’ to ‘log’ or you can use the functions </a:t>
            </a:r>
            <a:r>
              <a:rPr lang="en-CA" dirty="0" err="1" smtClean="0"/>
              <a:t>semilogx</a:t>
            </a:r>
            <a:r>
              <a:rPr lang="en-CA" dirty="0" smtClean="0"/>
              <a:t>(), </a:t>
            </a:r>
            <a:r>
              <a:rPr lang="en-CA" dirty="0" err="1" smtClean="0"/>
              <a:t>semilogy</a:t>
            </a:r>
            <a:r>
              <a:rPr lang="en-CA" dirty="0" smtClean="0"/>
              <a:t>(), or </a:t>
            </a:r>
            <a:r>
              <a:rPr lang="en-CA" dirty="0" err="1" smtClean="0"/>
              <a:t>loglog</a:t>
            </a:r>
            <a:r>
              <a:rPr lang="en-CA" dirty="0" smtClean="0"/>
              <a:t>() instead of plot():</a:t>
            </a:r>
          </a:p>
          <a:p>
            <a:endParaRPr lang="en-CA" dirty="0" smtClean="0"/>
          </a:p>
          <a:p>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4018470" y="2532561"/>
            <a:ext cx="3367404" cy="2522611"/>
          </a:xfrm>
          <a:prstGeom prst="rect">
            <a:avLst/>
          </a:prstGeom>
        </p:spPr>
      </p:pic>
      <p:pic>
        <p:nvPicPr>
          <p:cNvPr id="5" name="Picture 4"/>
          <p:cNvPicPr>
            <a:picLocks noChangeAspect="1"/>
          </p:cNvPicPr>
          <p:nvPr/>
        </p:nvPicPr>
        <p:blipFill>
          <a:blip r:embed="rId3"/>
          <a:stretch>
            <a:fillRect/>
          </a:stretch>
        </p:blipFill>
        <p:spPr>
          <a:xfrm>
            <a:off x="7627717" y="2532561"/>
            <a:ext cx="3474714" cy="2603000"/>
          </a:xfrm>
          <a:prstGeom prst="rect">
            <a:avLst/>
          </a:prstGeom>
        </p:spPr>
      </p:pic>
      <p:pic>
        <p:nvPicPr>
          <p:cNvPr id="6" name="Picture 5"/>
          <p:cNvPicPr>
            <a:picLocks noChangeAspect="1"/>
          </p:cNvPicPr>
          <p:nvPr/>
        </p:nvPicPr>
        <p:blipFill>
          <a:blip r:embed="rId4"/>
          <a:stretch>
            <a:fillRect/>
          </a:stretch>
        </p:blipFill>
        <p:spPr>
          <a:xfrm>
            <a:off x="623852" y="2365466"/>
            <a:ext cx="3152775" cy="3276600"/>
          </a:xfrm>
          <a:prstGeom prst="rect">
            <a:avLst/>
          </a:prstGeom>
        </p:spPr>
      </p:pic>
    </p:spTree>
    <p:extLst>
      <p:ext uri="{BB962C8B-B14F-4D97-AF65-F5344CB8AC3E}">
        <p14:creationId xmlns:p14="http://schemas.microsoft.com/office/powerpoint/2010/main" val="6949157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Logarithmic axes</a:t>
            </a:r>
          </a:p>
          <a:p>
            <a:r>
              <a:rPr lang="en-CA" dirty="0" smtClean="0"/>
              <a:t>You can change the axes properties </a:t>
            </a:r>
            <a:r>
              <a:rPr lang="en-CA" dirty="0" err="1" smtClean="0"/>
              <a:t>XScale</a:t>
            </a:r>
            <a:r>
              <a:rPr lang="en-CA" dirty="0" smtClean="0"/>
              <a:t> and </a:t>
            </a:r>
            <a:r>
              <a:rPr lang="en-CA" dirty="0" err="1" smtClean="0"/>
              <a:t>YScale</a:t>
            </a:r>
            <a:r>
              <a:rPr lang="en-CA" dirty="0" smtClean="0"/>
              <a:t> from ‘linear’ to ‘log’ or you can use the functions </a:t>
            </a:r>
            <a:r>
              <a:rPr lang="en-CA" dirty="0" err="1" smtClean="0"/>
              <a:t>semilogx</a:t>
            </a:r>
            <a:r>
              <a:rPr lang="en-CA" dirty="0" smtClean="0"/>
              <a:t>(), </a:t>
            </a:r>
            <a:r>
              <a:rPr lang="en-CA" dirty="0" err="1" smtClean="0"/>
              <a:t>semilogy</a:t>
            </a:r>
            <a:r>
              <a:rPr lang="en-CA" dirty="0" smtClean="0"/>
              <a:t>(), or </a:t>
            </a:r>
            <a:r>
              <a:rPr lang="en-CA" dirty="0" err="1" smtClean="0"/>
              <a:t>loglog</a:t>
            </a:r>
            <a:r>
              <a:rPr lang="en-CA" dirty="0" smtClean="0"/>
              <a:t>() instead of plot():</a:t>
            </a:r>
          </a:p>
          <a:p>
            <a:endParaRPr lang="en-CA" dirty="0" smtClean="0"/>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852452" y="2532561"/>
            <a:ext cx="2924175" cy="3257550"/>
          </a:xfrm>
          <a:prstGeom prst="rect">
            <a:avLst/>
          </a:prstGeom>
        </p:spPr>
      </p:pic>
      <p:pic>
        <p:nvPicPr>
          <p:cNvPr id="7" name="Picture 6"/>
          <p:cNvPicPr>
            <a:picLocks noChangeAspect="1"/>
          </p:cNvPicPr>
          <p:nvPr/>
        </p:nvPicPr>
        <p:blipFill>
          <a:blip r:embed="rId3"/>
          <a:stretch>
            <a:fillRect/>
          </a:stretch>
        </p:blipFill>
        <p:spPr>
          <a:xfrm>
            <a:off x="4009760" y="2641572"/>
            <a:ext cx="3495279" cy="2618405"/>
          </a:xfrm>
          <a:prstGeom prst="rect">
            <a:avLst/>
          </a:prstGeom>
        </p:spPr>
      </p:pic>
      <p:pic>
        <p:nvPicPr>
          <p:cNvPr id="8" name="Picture 7"/>
          <p:cNvPicPr>
            <a:picLocks noChangeAspect="1"/>
          </p:cNvPicPr>
          <p:nvPr/>
        </p:nvPicPr>
        <p:blipFill>
          <a:blip r:embed="rId4"/>
          <a:stretch>
            <a:fillRect/>
          </a:stretch>
        </p:blipFill>
        <p:spPr>
          <a:xfrm>
            <a:off x="8017874" y="2680759"/>
            <a:ext cx="3442967" cy="2579217"/>
          </a:xfrm>
          <a:prstGeom prst="rect">
            <a:avLst/>
          </a:prstGeom>
        </p:spPr>
      </p:pic>
    </p:spTree>
    <p:extLst>
      <p:ext uri="{BB962C8B-B14F-4D97-AF65-F5344CB8AC3E}">
        <p14:creationId xmlns:p14="http://schemas.microsoft.com/office/powerpoint/2010/main" val="9811921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7447"/>
            <a:ext cx="8496300" cy="5819516"/>
          </a:xfrm>
        </p:spPr>
        <p:txBody>
          <a:bodyPr/>
          <a:lstStyle/>
          <a:p>
            <a:r>
              <a:rPr lang="en-CA" dirty="0" smtClean="0"/>
              <a:t>The constant </a:t>
            </a:r>
            <a:r>
              <a:rPr lang="el-GR" i="1" dirty="0" smtClean="0"/>
              <a:t>π</a:t>
            </a:r>
            <a:r>
              <a:rPr lang="en-CA" dirty="0" smtClean="0"/>
              <a:t> is readily available in MATLAB:</a:t>
            </a:r>
            <a:endParaRPr lang="en-CA" i="1" dirty="0"/>
          </a:p>
        </p:txBody>
      </p:sp>
      <p:pic>
        <p:nvPicPr>
          <p:cNvPr id="4" name="Picture 3"/>
          <p:cNvPicPr>
            <a:picLocks noChangeAspect="1"/>
          </p:cNvPicPr>
          <p:nvPr/>
        </p:nvPicPr>
        <p:blipFill>
          <a:blip r:embed="rId2"/>
          <a:stretch>
            <a:fillRect/>
          </a:stretch>
        </p:blipFill>
        <p:spPr>
          <a:xfrm>
            <a:off x="1928812" y="1585912"/>
            <a:ext cx="1285875" cy="2257425"/>
          </a:xfrm>
          <a:prstGeom prst="rect">
            <a:avLst/>
          </a:prstGeom>
          <a:ln w="12700">
            <a:solidFill>
              <a:schemeClr val="tx1"/>
            </a:solidFill>
          </a:ln>
        </p:spPr>
      </p:pic>
    </p:spTree>
    <p:extLst>
      <p:ext uri="{BB962C8B-B14F-4D97-AF65-F5344CB8AC3E}">
        <p14:creationId xmlns:p14="http://schemas.microsoft.com/office/powerpoint/2010/main" val="365842080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Logarithmic axes</a:t>
            </a:r>
          </a:p>
          <a:p>
            <a:r>
              <a:rPr lang="en-CA" dirty="0" smtClean="0"/>
              <a:t>You can change the axes properties </a:t>
            </a:r>
            <a:r>
              <a:rPr lang="en-CA" dirty="0" err="1" smtClean="0"/>
              <a:t>XScale</a:t>
            </a:r>
            <a:r>
              <a:rPr lang="en-CA" dirty="0" smtClean="0"/>
              <a:t> and </a:t>
            </a:r>
            <a:r>
              <a:rPr lang="en-CA" dirty="0" err="1" smtClean="0"/>
              <a:t>YScale</a:t>
            </a:r>
            <a:r>
              <a:rPr lang="en-CA" dirty="0" smtClean="0"/>
              <a:t> from ‘linear’ to ‘log’ or you can use the functions </a:t>
            </a:r>
            <a:r>
              <a:rPr lang="en-CA" dirty="0" err="1" smtClean="0"/>
              <a:t>semilogx</a:t>
            </a:r>
            <a:r>
              <a:rPr lang="en-CA" dirty="0" smtClean="0"/>
              <a:t>(), </a:t>
            </a:r>
            <a:r>
              <a:rPr lang="en-CA" dirty="0" err="1" smtClean="0"/>
              <a:t>semilogy</a:t>
            </a:r>
            <a:r>
              <a:rPr lang="en-CA" dirty="0" smtClean="0"/>
              <a:t>(), or </a:t>
            </a:r>
            <a:r>
              <a:rPr lang="en-CA" dirty="0" err="1" smtClean="0"/>
              <a:t>loglog</a:t>
            </a:r>
            <a:r>
              <a:rPr lang="en-CA" dirty="0" smtClean="0"/>
              <a:t>() instead of plot():</a:t>
            </a:r>
          </a:p>
          <a:p>
            <a:endParaRPr lang="en-CA" dirty="0" smtClean="0"/>
          </a:p>
          <a:p>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744200" y="2327304"/>
            <a:ext cx="2752725" cy="3286125"/>
          </a:xfrm>
          <a:prstGeom prst="rect">
            <a:avLst/>
          </a:prstGeom>
        </p:spPr>
      </p:pic>
      <p:pic>
        <p:nvPicPr>
          <p:cNvPr id="5" name="Picture 4"/>
          <p:cNvPicPr>
            <a:picLocks noChangeAspect="1"/>
          </p:cNvPicPr>
          <p:nvPr/>
        </p:nvPicPr>
        <p:blipFill>
          <a:blip r:embed="rId3"/>
          <a:stretch>
            <a:fillRect/>
          </a:stretch>
        </p:blipFill>
        <p:spPr>
          <a:xfrm>
            <a:off x="4166515" y="3643057"/>
            <a:ext cx="3558811" cy="2665999"/>
          </a:xfrm>
          <a:prstGeom prst="rect">
            <a:avLst/>
          </a:prstGeom>
        </p:spPr>
      </p:pic>
      <p:pic>
        <p:nvPicPr>
          <p:cNvPr id="6" name="Picture 5"/>
          <p:cNvPicPr>
            <a:picLocks noChangeAspect="1"/>
          </p:cNvPicPr>
          <p:nvPr/>
        </p:nvPicPr>
        <p:blipFill>
          <a:blip r:embed="rId4"/>
          <a:stretch>
            <a:fillRect/>
          </a:stretch>
        </p:blipFill>
        <p:spPr>
          <a:xfrm>
            <a:off x="8312721" y="3643057"/>
            <a:ext cx="3701143" cy="2772624"/>
          </a:xfrm>
          <a:prstGeom prst="rect">
            <a:avLst/>
          </a:prstGeom>
        </p:spPr>
      </p:pic>
      <p:sp>
        <p:nvSpPr>
          <p:cNvPr id="9" name="TextBox 8"/>
          <p:cNvSpPr txBox="1"/>
          <p:nvPr/>
        </p:nvSpPr>
        <p:spPr>
          <a:xfrm>
            <a:off x="5097073" y="2399451"/>
            <a:ext cx="3042458" cy="923330"/>
          </a:xfrm>
          <a:prstGeom prst="rect">
            <a:avLst/>
          </a:prstGeom>
          <a:solidFill>
            <a:schemeClr val="accent1"/>
          </a:solidFill>
        </p:spPr>
        <p:txBody>
          <a:bodyPr wrap="square" rtlCol="0">
            <a:spAutoFit/>
          </a:bodyPr>
          <a:lstStyle/>
          <a:p>
            <a:r>
              <a:rPr lang="en-CA" dirty="0" smtClean="0"/>
              <a:t>Generate 100 logarithmically spaced points from 10^1 to 10^3</a:t>
            </a:r>
            <a:endParaRPr lang="en-CA" dirty="0"/>
          </a:p>
        </p:txBody>
      </p:sp>
      <p:cxnSp>
        <p:nvCxnSpPr>
          <p:cNvPr id="10" name="Straight Arrow Connector 9"/>
          <p:cNvCxnSpPr/>
          <p:nvPr/>
        </p:nvCxnSpPr>
        <p:spPr>
          <a:xfrm flipH="1">
            <a:off x="3165566" y="2861116"/>
            <a:ext cx="1650274" cy="37505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6502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Saving a figure to a specific file format</a:t>
            </a:r>
          </a:p>
          <a:p>
            <a:r>
              <a:rPr lang="en-CA" dirty="0" smtClean="0"/>
              <a:t>Use the </a:t>
            </a:r>
            <a:r>
              <a:rPr lang="en-CA" dirty="0" err="1" smtClean="0"/>
              <a:t>savas</a:t>
            </a:r>
            <a:r>
              <a:rPr lang="en-CA" dirty="0" smtClean="0"/>
              <a:t>() function to save a figure. The first argument is the figure object, the second argument is the file path (including extension)</a:t>
            </a:r>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1737360" y="2209119"/>
            <a:ext cx="5181600" cy="1743075"/>
          </a:xfrm>
          <a:prstGeom prst="rect">
            <a:avLst/>
          </a:prstGeom>
        </p:spPr>
      </p:pic>
      <p:sp>
        <p:nvSpPr>
          <p:cNvPr id="4" name="TextBox 3"/>
          <p:cNvSpPr txBox="1"/>
          <p:nvPr/>
        </p:nvSpPr>
        <p:spPr>
          <a:xfrm>
            <a:off x="2806931" y="4164418"/>
            <a:ext cx="3042458" cy="1200329"/>
          </a:xfrm>
          <a:prstGeom prst="rect">
            <a:avLst/>
          </a:prstGeom>
          <a:solidFill>
            <a:schemeClr val="accent1"/>
          </a:solidFill>
        </p:spPr>
        <p:txBody>
          <a:bodyPr wrap="square" rtlCol="0">
            <a:spAutoFit/>
          </a:bodyPr>
          <a:lstStyle/>
          <a:p>
            <a:r>
              <a:rPr lang="en-CA" dirty="0" smtClean="0"/>
              <a:t>Save the </a:t>
            </a:r>
            <a:r>
              <a:rPr lang="en-CA" dirty="0" err="1" smtClean="0"/>
              <a:t>gaus</a:t>
            </a:r>
            <a:r>
              <a:rPr lang="en-CA" dirty="0" smtClean="0"/>
              <a:t> data plots to a .</a:t>
            </a:r>
            <a:r>
              <a:rPr lang="en-CA" dirty="0" err="1" smtClean="0"/>
              <a:t>png</a:t>
            </a:r>
            <a:r>
              <a:rPr lang="en-CA" dirty="0" smtClean="0"/>
              <a:t> file named ‘gausdata.png’ (in the same directory as the script)</a:t>
            </a:r>
            <a:endParaRPr lang="en-CA" dirty="0"/>
          </a:p>
        </p:txBody>
      </p:sp>
    </p:spTree>
    <p:extLst>
      <p:ext uri="{BB962C8B-B14F-4D97-AF65-F5344CB8AC3E}">
        <p14:creationId xmlns:p14="http://schemas.microsoft.com/office/powerpoint/2010/main" val="36338895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smtClean="0"/>
              <a:t>Curve fitting</a:t>
            </a:r>
            <a:endParaRPr lang="en-CA" dirty="0"/>
          </a:p>
        </p:txBody>
      </p:sp>
    </p:spTree>
    <p:extLst>
      <p:ext uri="{BB962C8B-B14F-4D97-AF65-F5344CB8AC3E}">
        <p14:creationId xmlns:p14="http://schemas.microsoft.com/office/powerpoint/2010/main" val="36513441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As a first example we will fit a Gaussian function to some Gaussian-shaped data (gaus1.txt)</a:t>
            </a:r>
          </a:p>
          <a:p>
            <a:r>
              <a:rPr lang="en-CA" dirty="0" smtClean="0"/>
              <a:t>It is common that we have some Gaussian-shaped data and want to find the centre of the Gaussian, using the width of the Gaussian as the uncertainty on the centre location</a:t>
            </a:r>
          </a:p>
          <a:p>
            <a:r>
              <a:rPr lang="en-CA" dirty="0" smtClean="0"/>
              <a:t>We usually disregard the individual uncertainties on the measured data points when doing this</a:t>
            </a:r>
          </a:p>
          <a:p>
            <a:r>
              <a:rPr lang="en-CA" dirty="0" smtClean="0"/>
              <a:t>First, get the data into MATLAB:</a:t>
            </a:r>
          </a:p>
          <a:p>
            <a:endParaRPr lang="en-CA" dirty="0"/>
          </a:p>
          <a:p>
            <a:pPr marL="0" indent="0">
              <a:buNone/>
            </a:pPr>
            <a:endParaRPr lang="en-CA" dirty="0"/>
          </a:p>
          <a:p>
            <a:endParaRPr lang="en-CA" dirty="0" smtClean="0"/>
          </a:p>
        </p:txBody>
      </p:sp>
      <p:pic>
        <p:nvPicPr>
          <p:cNvPr id="5" name="Picture 4"/>
          <p:cNvPicPr>
            <a:picLocks noChangeAspect="1"/>
          </p:cNvPicPr>
          <p:nvPr/>
        </p:nvPicPr>
        <p:blipFill>
          <a:blip r:embed="rId2"/>
          <a:stretch>
            <a:fillRect/>
          </a:stretch>
        </p:blipFill>
        <p:spPr>
          <a:xfrm>
            <a:off x="6362428" y="3099707"/>
            <a:ext cx="4915172" cy="3446062"/>
          </a:xfrm>
          <a:prstGeom prst="rect">
            <a:avLst/>
          </a:prstGeom>
        </p:spPr>
      </p:pic>
    </p:spTree>
    <p:extLst>
      <p:ext uri="{BB962C8B-B14F-4D97-AF65-F5344CB8AC3E}">
        <p14:creationId xmlns:p14="http://schemas.microsoft.com/office/powerpoint/2010/main" val="37439091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fontScale="92500" lnSpcReduction="20000"/>
          </a:bodyPr>
          <a:lstStyle/>
          <a:p>
            <a:r>
              <a:rPr lang="en-CA" dirty="0" smtClean="0"/>
              <a:t>To do the fit, we use the fit() function:</a:t>
            </a:r>
          </a:p>
          <a:p>
            <a:endParaRPr lang="en-CA" dirty="0"/>
          </a:p>
          <a:p>
            <a:endParaRPr lang="en-CA" dirty="0" smtClean="0"/>
          </a:p>
          <a:p>
            <a:endParaRPr lang="en-CA" dirty="0"/>
          </a:p>
          <a:p>
            <a:endParaRPr lang="en-CA" dirty="0" smtClean="0"/>
          </a:p>
          <a:p>
            <a:endParaRPr lang="en-CA" dirty="0"/>
          </a:p>
          <a:p>
            <a:endParaRPr lang="en-CA" dirty="0" smtClean="0"/>
          </a:p>
          <a:p>
            <a:endParaRPr lang="en-CA" dirty="0"/>
          </a:p>
          <a:p>
            <a:endParaRPr lang="en-US" dirty="0" smtClean="0"/>
          </a:p>
          <a:p>
            <a:r>
              <a:rPr lang="en-US" dirty="0" smtClean="0"/>
              <a:t>The </a:t>
            </a:r>
            <a:r>
              <a:rPr lang="en-US" dirty="0"/>
              <a:t>form of the ‘gauss1’ model is </a:t>
            </a:r>
            <a:r>
              <a:rPr lang="es-ES" dirty="0" smtClean="0"/>
              <a:t>y </a:t>
            </a:r>
            <a:r>
              <a:rPr lang="es-ES" dirty="0"/>
              <a:t>= a*</a:t>
            </a:r>
            <a:r>
              <a:rPr lang="es-ES" dirty="0" err="1"/>
              <a:t>exp</a:t>
            </a:r>
            <a:r>
              <a:rPr lang="es-ES" dirty="0"/>
              <a:t>(-((x-b)/c)^2)</a:t>
            </a:r>
            <a:r>
              <a:rPr lang="en-US" dirty="0"/>
              <a:t> </a:t>
            </a:r>
          </a:p>
          <a:p>
            <a:r>
              <a:rPr lang="en-US" dirty="0"/>
              <a:t>Other models can be found here </a:t>
            </a:r>
            <a:r>
              <a:rPr lang="en-US" dirty="0">
                <a:hlinkClick r:id="rId2"/>
              </a:rPr>
              <a:t>https://www.mathworks.com/help/curvefit/list-of-library-models-for-curve-and-surface-fitting.html#btbcvnl</a:t>
            </a:r>
            <a:endParaRPr lang="en-US" dirty="0"/>
          </a:p>
          <a:p>
            <a:r>
              <a:rPr lang="en-US" dirty="0"/>
              <a:t>Or you can define your own model</a:t>
            </a:r>
          </a:p>
          <a:p>
            <a:r>
              <a:rPr lang="en-US" dirty="0"/>
              <a:t>Note: the fit function expects column vectors. If you have row vectors, you need to transpose them first</a:t>
            </a:r>
          </a:p>
          <a:p>
            <a:pPr marL="0" indent="0">
              <a:buNone/>
            </a:pPr>
            <a:endParaRPr lang="en-CA" dirty="0" smtClean="0"/>
          </a:p>
          <a:p>
            <a:endParaRPr lang="en-CA" dirty="0" smtClean="0"/>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3"/>
          <a:stretch>
            <a:fillRect/>
          </a:stretch>
        </p:blipFill>
        <p:spPr>
          <a:xfrm>
            <a:off x="2979556" y="790983"/>
            <a:ext cx="5153025" cy="1914525"/>
          </a:xfrm>
          <a:prstGeom prst="rect">
            <a:avLst/>
          </a:prstGeom>
        </p:spPr>
      </p:pic>
      <p:sp>
        <p:nvSpPr>
          <p:cNvPr id="6" name="TextBox 5"/>
          <p:cNvSpPr txBox="1"/>
          <p:nvPr/>
        </p:nvSpPr>
        <p:spPr>
          <a:xfrm>
            <a:off x="2171440" y="3199039"/>
            <a:ext cx="1768497" cy="646331"/>
          </a:xfrm>
          <a:prstGeom prst="rect">
            <a:avLst/>
          </a:prstGeom>
          <a:solidFill>
            <a:schemeClr val="accent1"/>
          </a:solidFill>
        </p:spPr>
        <p:txBody>
          <a:bodyPr wrap="square" rtlCol="0">
            <a:spAutoFit/>
          </a:bodyPr>
          <a:lstStyle/>
          <a:p>
            <a:r>
              <a:rPr lang="en-CA" dirty="0" smtClean="0"/>
              <a:t>Independent variable vector</a:t>
            </a:r>
            <a:endParaRPr lang="en-CA" dirty="0"/>
          </a:p>
        </p:txBody>
      </p:sp>
      <p:cxnSp>
        <p:nvCxnSpPr>
          <p:cNvPr id="7" name="Straight Arrow Connector 6"/>
          <p:cNvCxnSpPr/>
          <p:nvPr/>
        </p:nvCxnSpPr>
        <p:spPr>
          <a:xfrm flipV="1">
            <a:off x="3752337" y="2705508"/>
            <a:ext cx="593240" cy="37393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994006" y="2705508"/>
            <a:ext cx="22131" cy="37393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04891" y="3206251"/>
            <a:ext cx="1768497" cy="646331"/>
          </a:xfrm>
          <a:prstGeom prst="rect">
            <a:avLst/>
          </a:prstGeom>
          <a:solidFill>
            <a:schemeClr val="accent1"/>
          </a:solidFill>
        </p:spPr>
        <p:txBody>
          <a:bodyPr wrap="square" rtlCol="0">
            <a:spAutoFit/>
          </a:bodyPr>
          <a:lstStyle/>
          <a:p>
            <a:r>
              <a:rPr lang="en-CA" dirty="0"/>
              <a:t>D</a:t>
            </a:r>
            <a:r>
              <a:rPr lang="en-CA" dirty="0" smtClean="0"/>
              <a:t>ependent variable vector</a:t>
            </a:r>
            <a:endParaRPr lang="en-CA" dirty="0"/>
          </a:p>
        </p:txBody>
      </p:sp>
      <p:cxnSp>
        <p:nvCxnSpPr>
          <p:cNvPr id="10" name="Straight Arrow Connector 9"/>
          <p:cNvCxnSpPr/>
          <p:nvPr/>
        </p:nvCxnSpPr>
        <p:spPr>
          <a:xfrm flipH="1" flipV="1">
            <a:off x="5878286" y="2705508"/>
            <a:ext cx="789780" cy="37393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38342" y="3206251"/>
            <a:ext cx="1768497" cy="646331"/>
          </a:xfrm>
          <a:prstGeom prst="rect">
            <a:avLst/>
          </a:prstGeom>
          <a:solidFill>
            <a:schemeClr val="accent1"/>
          </a:solidFill>
        </p:spPr>
        <p:txBody>
          <a:bodyPr wrap="square" rtlCol="0">
            <a:spAutoFit/>
          </a:bodyPr>
          <a:lstStyle/>
          <a:p>
            <a:r>
              <a:rPr lang="en-CA" dirty="0" smtClean="0"/>
              <a:t>Single Gaussian fit model</a:t>
            </a:r>
            <a:endParaRPr lang="en-CA" dirty="0"/>
          </a:p>
        </p:txBody>
      </p:sp>
    </p:spTree>
    <p:extLst>
      <p:ext uri="{BB962C8B-B14F-4D97-AF65-F5344CB8AC3E}">
        <p14:creationId xmlns:p14="http://schemas.microsoft.com/office/powerpoint/2010/main" val="35585434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lnSpcReduction="10000"/>
              </a:bodyPr>
              <a:lstStyle/>
              <a:p>
                <a:r>
                  <a:rPr lang="en-US" dirty="0"/>
                  <a:t>By default, the fit function runs some algorithm to minimize the following expression:</a:t>
                </a:r>
              </a:p>
              <a:p>
                <a:pPr marL="0"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oMath>
                  </m:oMathPara>
                </a14:m>
                <a:endParaRPr lang="en-US" dirty="0"/>
              </a:p>
              <a:p>
                <a:r>
                  <a:rPr lang="en-US" dirty="0"/>
                  <a:t>Where N is the number of data points,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are the values of the independent variable vector and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are the values of the dependent variable vector.</a:t>
                </a:r>
              </a:p>
              <a:p>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is the model function evaluated at each value of the dependent variable. </a:t>
                </a:r>
              </a:p>
              <a:p>
                <a:r>
                  <a:rPr lang="en-US" dirty="0"/>
                  <a:t>The expression is minimized with respect to the parameters, i.e., </a:t>
                </a:r>
                <a:r>
                  <a:rPr lang="en-US" dirty="0" err="1"/>
                  <a:t>Matlab</a:t>
                </a:r>
                <a:r>
                  <a:rPr lang="en-US" dirty="0"/>
                  <a:t> finds the values of the parameters in the fit function that minimize the expression.</a:t>
                </a:r>
              </a:p>
              <a:p>
                <a:r>
                  <a:rPr lang="en-US" dirty="0"/>
                  <a:t>This is known as Least Squares, since it finds the minimum sum of squares of the difference between the measured dependent variable values and the model calculated dependent variable values</a:t>
                </a:r>
              </a:p>
              <a:p>
                <a:endParaRPr lang="en-CA" dirty="0"/>
              </a:p>
              <a:p>
                <a:endParaRPr lang="en-CA" dirty="0" smtClean="0"/>
              </a:p>
              <a:p>
                <a:endParaRPr lang="en-CA" dirty="0"/>
              </a:p>
              <a:p>
                <a:endParaRPr lang="en-CA" dirty="0" smtClean="0"/>
              </a:p>
              <a:p>
                <a:endParaRPr lang="en-CA" dirty="0"/>
              </a:p>
              <a:p>
                <a:endParaRPr lang="en-CA" dirty="0" smtClean="0"/>
              </a:p>
              <a:p>
                <a:pPr marL="0" indent="0">
                  <a:buNone/>
                </a:pPr>
                <a:endParaRPr lang="en-CA" dirty="0" smtClean="0"/>
              </a:p>
              <a:p>
                <a:endParaRPr lang="en-CA" dirty="0" smtClean="0"/>
              </a:p>
              <a:p>
                <a:endParaRPr lang="en-CA" dirty="0"/>
              </a:p>
              <a:p>
                <a:pPr marL="0" indent="0">
                  <a:buNone/>
                </a:pPr>
                <a:endParaRPr lang="en-CA" dirty="0"/>
              </a:p>
              <a:p>
                <a:endParaRPr lang="en-CA"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2195" r="-1334"/>
                </a:stretch>
              </a:blipFill>
            </p:spPr>
            <p:txBody>
              <a:bodyPr/>
              <a:lstStyle/>
              <a:p>
                <a:r>
                  <a:rPr lang="en-CA">
                    <a:noFill/>
                  </a:rPr>
                  <a:t> </a:t>
                </a:r>
              </a:p>
            </p:txBody>
          </p:sp>
        </mc:Fallback>
      </mc:AlternateContent>
    </p:spTree>
    <p:extLst>
      <p:ext uri="{BB962C8B-B14F-4D97-AF65-F5344CB8AC3E}">
        <p14:creationId xmlns:p14="http://schemas.microsoft.com/office/powerpoint/2010/main" val="7021289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US" dirty="0"/>
              <a:t>We can view the contents of the fit output by entering the variable in the command window</a:t>
            </a:r>
          </a:p>
          <a:p>
            <a:r>
              <a:rPr lang="en-US" dirty="0"/>
              <a:t>We see the form of the fit model and the parameters of the fit (along with </a:t>
            </a:r>
            <a:r>
              <a:rPr lang="en-US" dirty="0" smtClean="0"/>
              <a:t>some </a:t>
            </a:r>
            <a:r>
              <a:rPr lang="en-US" dirty="0"/>
              <a:t>95% confidence bounds, which we will ignore here</a:t>
            </a:r>
            <a:r>
              <a:rPr lang="en-US" dirty="0" smtClean="0"/>
              <a:t>)</a:t>
            </a:r>
          </a:p>
          <a:p>
            <a:endParaRPr lang="en-US" i="1" dirty="0" smtClean="0">
              <a:latin typeface="Cambria Math" panose="02040503050406030204" pitchFamily="18" charset="0"/>
            </a:endParaRPr>
          </a:p>
          <a:p>
            <a:endParaRPr lang="en-US" dirty="0" smtClean="0"/>
          </a:p>
          <a:p>
            <a:endParaRPr lang="en-US" dirty="0"/>
          </a:p>
          <a:p>
            <a:endParaRPr lang="en-US" dirty="0" smtClean="0"/>
          </a:p>
          <a:p>
            <a:endParaRPr lang="en-US" dirty="0"/>
          </a:p>
          <a:p>
            <a:r>
              <a:rPr lang="en-US" dirty="0" smtClean="0"/>
              <a:t>The </a:t>
            </a:r>
            <a:r>
              <a:rPr lang="en-US" dirty="0"/>
              <a:t>parameter b1 is the location of the </a:t>
            </a:r>
            <a:r>
              <a:rPr lang="en-US" dirty="0" err="1"/>
              <a:t>centre</a:t>
            </a:r>
            <a:r>
              <a:rPr lang="en-US" dirty="0"/>
              <a:t> of the Gaussian. The parameter c1 is proportional to the width. The width that we want is the standard deviation, which is equal to c1/</a:t>
            </a:r>
            <a:r>
              <a:rPr lang="en-US" dirty="0" err="1"/>
              <a:t>sqrt</a:t>
            </a:r>
            <a:r>
              <a:rPr lang="en-US" dirty="0"/>
              <a:t>(2)</a:t>
            </a:r>
          </a:p>
          <a:p>
            <a:endParaRPr lang="en-CA" dirty="0"/>
          </a:p>
          <a:p>
            <a:endParaRPr lang="en-CA" dirty="0" smtClean="0"/>
          </a:p>
          <a:p>
            <a:endParaRPr lang="en-CA" dirty="0"/>
          </a:p>
          <a:p>
            <a:endParaRPr lang="en-CA" dirty="0" smtClean="0"/>
          </a:p>
          <a:p>
            <a:endParaRPr lang="en-CA" dirty="0"/>
          </a:p>
          <a:p>
            <a:endParaRPr lang="en-CA" dirty="0" smtClean="0"/>
          </a:p>
          <a:p>
            <a:pPr marL="0" indent="0">
              <a:buNone/>
            </a:pPr>
            <a:endParaRPr lang="en-CA" dirty="0" smtClean="0"/>
          </a:p>
          <a:p>
            <a:endParaRPr lang="en-CA" dirty="0" smtClean="0"/>
          </a:p>
          <a:p>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3554594" y="2304913"/>
            <a:ext cx="4333875" cy="2352675"/>
          </a:xfrm>
          <a:prstGeom prst="rect">
            <a:avLst/>
          </a:prstGeom>
        </p:spPr>
      </p:pic>
    </p:spTree>
    <p:extLst>
      <p:ext uri="{BB962C8B-B14F-4D97-AF65-F5344CB8AC3E}">
        <p14:creationId xmlns:p14="http://schemas.microsoft.com/office/powerpoint/2010/main" val="19448292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US" dirty="0" smtClean="0"/>
              <a:t>We can access the parameter values from the fit object variable using dot notation</a:t>
            </a:r>
          </a:p>
          <a:p>
            <a:r>
              <a:rPr lang="en-US" dirty="0" smtClean="0"/>
              <a:t>Let’s plot the data along with the fitted Gaussian to visually inspect the quality of the fit</a:t>
            </a:r>
          </a:p>
          <a:p>
            <a:endParaRPr lang="en-US" i="1" dirty="0" smtClean="0">
              <a:latin typeface="Cambria Math" panose="02040503050406030204" pitchFamily="18" charset="0"/>
            </a:endParaRPr>
          </a:p>
          <a:p>
            <a:endParaRPr lang="en-US" dirty="0" smtClean="0"/>
          </a:p>
          <a:p>
            <a:endParaRPr lang="en-US" dirty="0"/>
          </a:p>
          <a:p>
            <a:endParaRPr lang="en-CA" dirty="0"/>
          </a:p>
          <a:p>
            <a:endParaRPr lang="en-CA" dirty="0" smtClean="0"/>
          </a:p>
          <a:p>
            <a:endParaRPr lang="en-CA" dirty="0"/>
          </a:p>
          <a:p>
            <a:endParaRPr lang="en-CA" dirty="0" smtClean="0"/>
          </a:p>
          <a:p>
            <a:endParaRPr lang="en-CA" dirty="0"/>
          </a:p>
          <a:p>
            <a:endParaRPr lang="en-CA" dirty="0" smtClean="0"/>
          </a:p>
          <a:p>
            <a:pPr marL="0" indent="0">
              <a:buNone/>
            </a:pPr>
            <a:endParaRPr lang="en-CA" dirty="0" smtClean="0"/>
          </a:p>
          <a:p>
            <a:endParaRPr lang="en-CA" dirty="0" smtClean="0"/>
          </a:p>
          <a:p>
            <a:endParaRPr lang="en-CA" dirty="0"/>
          </a:p>
          <a:p>
            <a:pPr marL="0" indent="0">
              <a:buNone/>
            </a:pPr>
            <a:endParaRPr lang="en-CA" dirty="0"/>
          </a:p>
          <a:p>
            <a:endParaRPr lang="en-CA" dirty="0" smtClean="0"/>
          </a:p>
        </p:txBody>
      </p:sp>
      <p:pic>
        <p:nvPicPr>
          <p:cNvPr id="5" name="Picture 4"/>
          <p:cNvPicPr>
            <a:picLocks noChangeAspect="1"/>
          </p:cNvPicPr>
          <p:nvPr/>
        </p:nvPicPr>
        <p:blipFill>
          <a:blip r:embed="rId2"/>
          <a:stretch>
            <a:fillRect/>
          </a:stretch>
        </p:blipFill>
        <p:spPr>
          <a:xfrm>
            <a:off x="6779086" y="2049389"/>
            <a:ext cx="5008501" cy="3752000"/>
          </a:xfrm>
          <a:prstGeom prst="rect">
            <a:avLst/>
          </a:prstGeom>
        </p:spPr>
      </p:pic>
      <p:pic>
        <p:nvPicPr>
          <p:cNvPr id="6" name="Picture 5"/>
          <p:cNvPicPr>
            <a:picLocks noChangeAspect="1"/>
          </p:cNvPicPr>
          <p:nvPr/>
        </p:nvPicPr>
        <p:blipFill>
          <a:blip r:embed="rId3"/>
          <a:stretch>
            <a:fillRect/>
          </a:stretch>
        </p:blipFill>
        <p:spPr>
          <a:xfrm>
            <a:off x="275953" y="2258513"/>
            <a:ext cx="6362700" cy="3943350"/>
          </a:xfrm>
          <a:prstGeom prst="rect">
            <a:avLst/>
          </a:prstGeom>
        </p:spPr>
      </p:pic>
      <p:sp>
        <p:nvSpPr>
          <p:cNvPr id="7" name="Content Placeholder 2"/>
          <p:cNvSpPr txBox="1">
            <a:spLocks/>
          </p:cNvSpPr>
          <p:nvPr/>
        </p:nvSpPr>
        <p:spPr>
          <a:xfrm>
            <a:off x="7347858" y="6059186"/>
            <a:ext cx="4316895" cy="570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The fit looks all right</a:t>
            </a:r>
          </a:p>
          <a:p>
            <a:endParaRPr lang="en-US" dirty="0" smtClean="0"/>
          </a:p>
          <a:p>
            <a:pPr marL="0" indent="0">
              <a:buFont typeface="Arial" panose="020B0604020202020204" pitchFamily="34" charset="0"/>
              <a:buNone/>
            </a:pPr>
            <a:endParaRPr lang="en-US" dirty="0"/>
          </a:p>
        </p:txBody>
      </p:sp>
      <p:sp>
        <p:nvSpPr>
          <p:cNvPr id="9" name="TextBox 8"/>
          <p:cNvSpPr txBox="1"/>
          <p:nvPr/>
        </p:nvSpPr>
        <p:spPr>
          <a:xfrm>
            <a:off x="3416149" y="5552569"/>
            <a:ext cx="3042458" cy="923330"/>
          </a:xfrm>
          <a:prstGeom prst="rect">
            <a:avLst/>
          </a:prstGeom>
          <a:solidFill>
            <a:schemeClr val="accent1"/>
          </a:solidFill>
        </p:spPr>
        <p:txBody>
          <a:bodyPr wrap="square" rtlCol="0">
            <a:spAutoFit/>
          </a:bodyPr>
          <a:lstStyle/>
          <a:p>
            <a:r>
              <a:rPr lang="en-CA" dirty="0" smtClean="0"/>
              <a:t>Again, let’s pretend the </a:t>
            </a:r>
            <a:r>
              <a:rPr lang="en-CA" dirty="0" err="1" smtClean="0"/>
              <a:t>gaus</a:t>
            </a:r>
            <a:r>
              <a:rPr lang="en-CA" dirty="0" smtClean="0"/>
              <a:t> data were intensity vs position measurements</a:t>
            </a:r>
            <a:endParaRPr lang="en-CA" dirty="0"/>
          </a:p>
        </p:txBody>
      </p:sp>
    </p:spTree>
    <p:extLst>
      <p:ext uri="{BB962C8B-B14F-4D97-AF65-F5344CB8AC3E}">
        <p14:creationId xmlns:p14="http://schemas.microsoft.com/office/powerpoint/2010/main" val="190252875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US" dirty="0" smtClean="0"/>
              <a:t>The results of the fit are:</a:t>
            </a:r>
          </a:p>
          <a:p>
            <a:r>
              <a:rPr lang="en-US" dirty="0"/>
              <a:t>Centre of the bump is at b1 = </a:t>
            </a:r>
            <a:r>
              <a:rPr lang="en-US" dirty="0" smtClean="0"/>
              <a:t>1.9953 cm</a:t>
            </a:r>
            <a:endParaRPr lang="en-US" dirty="0"/>
          </a:p>
          <a:p>
            <a:r>
              <a:rPr lang="en-US" dirty="0"/>
              <a:t>The width of the bump is c1/</a:t>
            </a:r>
            <a:r>
              <a:rPr lang="en-US" dirty="0" err="1"/>
              <a:t>sqrt</a:t>
            </a:r>
            <a:r>
              <a:rPr lang="en-US" dirty="0"/>
              <a:t>(2) = </a:t>
            </a:r>
            <a:r>
              <a:rPr lang="en-US" dirty="0" smtClean="0"/>
              <a:t>0.4988 cm</a:t>
            </a:r>
            <a:endParaRPr lang="en-US" dirty="0"/>
          </a:p>
          <a:p>
            <a:r>
              <a:rPr lang="en-US" dirty="0"/>
              <a:t>Using the standard deviation of the Gaussian as the uncertainty of the bump location, we conclude that the </a:t>
            </a:r>
            <a:r>
              <a:rPr lang="en-US" dirty="0" err="1" smtClean="0"/>
              <a:t>centre</a:t>
            </a:r>
            <a:r>
              <a:rPr lang="en-US" dirty="0" smtClean="0"/>
              <a:t> of the intensity bump is at</a:t>
            </a:r>
            <a:endParaRPr lang="en-US" dirty="0"/>
          </a:p>
          <a:p>
            <a:pPr marL="0" indent="0">
              <a:buNone/>
            </a:pPr>
            <a:r>
              <a:rPr lang="en-US" dirty="0"/>
              <a:t>	</a:t>
            </a:r>
            <a:r>
              <a:rPr lang="en-US" dirty="0" smtClean="0"/>
              <a:t>(2.0 </a:t>
            </a:r>
            <a:r>
              <a:rPr lang="en-US" dirty="0"/>
              <a:t>+/- </a:t>
            </a:r>
            <a:r>
              <a:rPr lang="en-US" dirty="0" smtClean="0"/>
              <a:t>0.5) cm</a:t>
            </a:r>
            <a:endParaRPr lang="en-US" dirty="0"/>
          </a:p>
          <a:p>
            <a:endParaRPr lang="en-US" dirty="0" smtClean="0"/>
          </a:p>
          <a:p>
            <a:endParaRPr lang="en-US" i="1" dirty="0" smtClean="0">
              <a:latin typeface="Cambria Math" panose="02040503050406030204" pitchFamily="18" charset="0"/>
            </a:endParaRPr>
          </a:p>
          <a:p>
            <a:endParaRPr lang="en-US" dirty="0" smtClean="0"/>
          </a:p>
          <a:p>
            <a:endParaRPr lang="en-US" dirty="0"/>
          </a:p>
          <a:p>
            <a:endParaRPr lang="en-CA" dirty="0"/>
          </a:p>
          <a:p>
            <a:endParaRPr lang="en-CA" dirty="0" smtClean="0"/>
          </a:p>
          <a:p>
            <a:endParaRPr lang="en-CA" dirty="0"/>
          </a:p>
          <a:p>
            <a:endParaRPr lang="en-CA" dirty="0" smtClean="0"/>
          </a:p>
          <a:p>
            <a:endParaRPr lang="en-CA" dirty="0"/>
          </a:p>
          <a:p>
            <a:endParaRPr lang="en-CA" dirty="0" smtClean="0"/>
          </a:p>
          <a:p>
            <a:pPr marL="0" indent="0">
              <a:buNone/>
            </a:pPr>
            <a:endParaRPr lang="en-CA" dirty="0" smtClean="0"/>
          </a:p>
          <a:p>
            <a:endParaRPr lang="en-CA" dirty="0" smtClean="0"/>
          </a:p>
          <a:p>
            <a:endParaRPr lang="en-CA" dirty="0"/>
          </a:p>
          <a:p>
            <a:pPr marL="0" indent="0">
              <a:buNone/>
            </a:pPr>
            <a:endParaRPr lang="en-CA" dirty="0"/>
          </a:p>
          <a:p>
            <a:endParaRPr lang="en-CA" dirty="0" smtClean="0"/>
          </a:p>
        </p:txBody>
      </p:sp>
    </p:spTree>
    <p:extLst>
      <p:ext uri="{BB962C8B-B14F-4D97-AF65-F5344CB8AC3E}">
        <p14:creationId xmlns:p14="http://schemas.microsoft.com/office/powerpoint/2010/main" val="20095972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Second example: let’s fit a curve to some data, taking into account the uncertainties on the data points. We will use chi-squared minimization as a fitting procedure</a:t>
            </a:r>
          </a:p>
          <a:p>
            <a:r>
              <a:rPr lang="en-CA" dirty="0" smtClean="0"/>
              <a:t>Let’s fit a curve to the data in malus3.txt</a:t>
            </a:r>
          </a:p>
          <a:p>
            <a:r>
              <a:rPr lang="en-CA" dirty="0" smtClean="0"/>
              <a:t>The expected shape is sine squared</a:t>
            </a:r>
          </a:p>
          <a:p>
            <a:r>
              <a:rPr lang="en-CA" dirty="0" smtClean="0"/>
              <a:t>Here we don’t have any uncertainties on the x variable. If there are uncertainties on x, and they are much smaller than the uncertainties on the y variable, they can be ignored</a:t>
            </a:r>
          </a:p>
          <a:p>
            <a:r>
              <a:rPr lang="en-US" dirty="0"/>
              <a:t>(more precisely, if variations in x on the order of </a:t>
            </a:r>
            <a:r>
              <a:rPr lang="el-GR" dirty="0"/>
              <a:t>σ</a:t>
            </a:r>
            <a:r>
              <a:rPr lang="en-CA" baseline="-25000" dirty="0"/>
              <a:t>x</a:t>
            </a:r>
            <a:r>
              <a:rPr lang="en-CA" dirty="0"/>
              <a:t> result in variations in the measurement of y much smaller than </a:t>
            </a:r>
            <a:r>
              <a:rPr lang="el-GR" dirty="0"/>
              <a:t>σ</a:t>
            </a:r>
            <a:r>
              <a:rPr lang="en-CA" baseline="-25000" dirty="0"/>
              <a:t>y</a:t>
            </a:r>
            <a:r>
              <a:rPr lang="en-CA" dirty="0"/>
              <a:t>, then we can neglect </a:t>
            </a:r>
            <a:r>
              <a:rPr lang="el-GR" dirty="0"/>
              <a:t>σ</a:t>
            </a:r>
            <a:r>
              <a:rPr lang="en-CA" baseline="-25000" dirty="0"/>
              <a:t>x</a:t>
            </a:r>
            <a:r>
              <a:rPr lang="en-CA" dirty="0"/>
              <a:t> when fitting)</a:t>
            </a:r>
            <a:endParaRPr lang="en-US" dirty="0"/>
          </a:p>
          <a:p>
            <a:r>
              <a:rPr lang="en-US" dirty="0"/>
              <a:t>Since we have some control over the independent variable, it is often the case that</a:t>
            </a:r>
            <a:r>
              <a:rPr lang="el-GR" dirty="0"/>
              <a:t> σ</a:t>
            </a:r>
            <a:r>
              <a:rPr lang="en-CA" baseline="-25000" dirty="0"/>
              <a:t>x</a:t>
            </a:r>
            <a:r>
              <a:rPr lang="en-CA" dirty="0"/>
              <a:t> will be relatively small and can be neglected when fitting</a:t>
            </a:r>
            <a:endParaRPr lang="en-US" dirty="0"/>
          </a:p>
          <a:p>
            <a:endParaRPr lang="en-CA" dirty="0"/>
          </a:p>
          <a:p>
            <a:pPr marL="0" indent="0">
              <a:buNone/>
            </a:pPr>
            <a:endParaRPr lang="en-CA" dirty="0"/>
          </a:p>
          <a:p>
            <a:endParaRPr lang="en-CA" dirty="0" smtClean="0"/>
          </a:p>
        </p:txBody>
      </p:sp>
    </p:spTree>
    <p:extLst>
      <p:ext uri="{BB962C8B-B14F-4D97-AF65-F5344CB8AC3E}">
        <p14:creationId xmlns:p14="http://schemas.microsoft.com/office/powerpoint/2010/main" val="2358873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7447"/>
            <a:ext cx="9944100" cy="5819516"/>
          </a:xfrm>
        </p:spPr>
        <p:txBody>
          <a:bodyPr/>
          <a:lstStyle/>
          <a:p>
            <a:r>
              <a:rPr lang="en-CA" dirty="0" smtClean="0"/>
              <a:t>MATLAB includes most elementary and special math functions, for example:</a:t>
            </a:r>
          </a:p>
        </p:txBody>
      </p:sp>
      <p:pic>
        <p:nvPicPr>
          <p:cNvPr id="5" name="Picture 4"/>
          <p:cNvPicPr>
            <a:picLocks noChangeAspect="1"/>
          </p:cNvPicPr>
          <p:nvPr/>
        </p:nvPicPr>
        <p:blipFill>
          <a:blip r:embed="rId2"/>
          <a:stretch>
            <a:fillRect/>
          </a:stretch>
        </p:blipFill>
        <p:spPr>
          <a:xfrm>
            <a:off x="214312" y="1889325"/>
            <a:ext cx="1495425" cy="3067050"/>
          </a:xfrm>
          <a:prstGeom prst="rect">
            <a:avLst/>
          </a:prstGeom>
          <a:ln w="12700">
            <a:solidFill>
              <a:schemeClr val="tx1"/>
            </a:solidFill>
          </a:ln>
        </p:spPr>
      </p:pic>
      <p:sp>
        <p:nvSpPr>
          <p:cNvPr id="12" name="TextBox 11"/>
          <p:cNvSpPr txBox="1"/>
          <p:nvPr/>
        </p:nvSpPr>
        <p:spPr>
          <a:xfrm>
            <a:off x="2328170" y="2141124"/>
            <a:ext cx="2018053" cy="646331"/>
          </a:xfrm>
          <a:prstGeom prst="rect">
            <a:avLst/>
          </a:prstGeom>
          <a:solidFill>
            <a:schemeClr val="accent1"/>
          </a:solidFill>
          <a:ln w="19050">
            <a:solidFill>
              <a:schemeClr val="accent1"/>
            </a:solidFill>
          </a:ln>
        </p:spPr>
        <p:txBody>
          <a:bodyPr wrap="none" rtlCol="0">
            <a:spAutoFit/>
          </a:bodyPr>
          <a:lstStyle/>
          <a:p>
            <a:r>
              <a:rPr lang="en-CA" dirty="0" smtClean="0"/>
              <a:t>Sine with argument</a:t>
            </a:r>
          </a:p>
          <a:p>
            <a:r>
              <a:rPr lang="en-CA" dirty="0" smtClean="0"/>
              <a:t>in radians</a:t>
            </a:r>
            <a:endParaRPr lang="en-CA" dirty="0"/>
          </a:p>
        </p:txBody>
      </p:sp>
      <p:cxnSp>
        <p:nvCxnSpPr>
          <p:cNvPr id="13" name="Straight Arrow Connector 12"/>
          <p:cNvCxnSpPr/>
          <p:nvPr/>
        </p:nvCxnSpPr>
        <p:spPr>
          <a:xfrm flipH="1" flipV="1">
            <a:off x="1489347" y="2000937"/>
            <a:ext cx="663303" cy="28575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562100" y="2609852"/>
            <a:ext cx="612861" cy="32316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00033" y="3958526"/>
            <a:ext cx="2018053" cy="646331"/>
          </a:xfrm>
          <a:prstGeom prst="rect">
            <a:avLst/>
          </a:prstGeom>
          <a:solidFill>
            <a:schemeClr val="accent1"/>
          </a:solidFill>
          <a:ln w="19050">
            <a:solidFill>
              <a:schemeClr val="accent1"/>
            </a:solidFill>
          </a:ln>
        </p:spPr>
        <p:txBody>
          <a:bodyPr wrap="none" rtlCol="0">
            <a:spAutoFit/>
          </a:bodyPr>
          <a:lstStyle/>
          <a:p>
            <a:r>
              <a:rPr lang="en-CA" dirty="0" smtClean="0"/>
              <a:t>Sine with argument</a:t>
            </a:r>
          </a:p>
          <a:p>
            <a:r>
              <a:rPr lang="en-CA" dirty="0" smtClean="0"/>
              <a:t>in degrees</a:t>
            </a:r>
            <a:endParaRPr lang="en-CA" dirty="0"/>
          </a:p>
        </p:txBody>
      </p:sp>
      <p:pic>
        <p:nvPicPr>
          <p:cNvPr id="10" name="Picture 9"/>
          <p:cNvPicPr>
            <a:picLocks noChangeAspect="1"/>
          </p:cNvPicPr>
          <p:nvPr/>
        </p:nvPicPr>
        <p:blipFill>
          <a:blip r:embed="rId3"/>
          <a:stretch>
            <a:fillRect/>
          </a:stretch>
        </p:blipFill>
        <p:spPr>
          <a:xfrm>
            <a:off x="4779919" y="1547812"/>
            <a:ext cx="1314450" cy="4124325"/>
          </a:xfrm>
          <a:prstGeom prst="rect">
            <a:avLst/>
          </a:prstGeom>
          <a:ln w="12700">
            <a:solidFill>
              <a:schemeClr val="tx1"/>
            </a:solidFill>
          </a:ln>
        </p:spPr>
      </p:pic>
      <p:sp>
        <p:nvSpPr>
          <p:cNvPr id="24" name="TextBox 23"/>
          <p:cNvSpPr txBox="1"/>
          <p:nvPr/>
        </p:nvSpPr>
        <p:spPr>
          <a:xfrm>
            <a:off x="6184856" y="1586668"/>
            <a:ext cx="1794594" cy="369332"/>
          </a:xfrm>
          <a:prstGeom prst="rect">
            <a:avLst/>
          </a:prstGeom>
          <a:solidFill>
            <a:schemeClr val="accent1"/>
          </a:solidFill>
          <a:ln w="19050">
            <a:solidFill>
              <a:schemeClr val="accent1"/>
            </a:solidFill>
          </a:ln>
        </p:spPr>
        <p:txBody>
          <a:bodyPr wrap="none" rtlCol="0">
            <a:spAutoFit/>
          </a:bodyPr>
          <a:lstStyle/>
          <a:p>
            <a:r>
              <a:rPr lang="en-CA" dirty="0" smtClean="0"/>
              <a:t>Logarithm base e</a:t>
            </a:r>
            <a:endParaRPr lang="en-CA" dirty="0"/>
          </a:p>
        </p:txBody>
      </p:sp>
      <p:sp>
        <p:nvSpPr>
          <p:cNvPr id="27" name="TextBox 26"/>
          <p:cNvSpPr txBox="1"/>
          <p:nvPr/>
        </p:nvSpPr>
        <p:spPr>
          <a:xfrm>
            <a:off x="6184856" y="2603473"/>
            <a:ext cx="1913216" cy="369332"/>
          </a:xfrm>
          <a:prstGeom prst="rect">
            <a:avLst/>
          </a:prstGeom>
          <a:solidFill>
            <a:schemeClr val="accent1"/>
          </a:solidFill>
          <a:ln w="19050">
            <a:solidFill>
              <a:schemeClr val="accent1"/>
            </a:solidFill>
          </a:ln>
        </p:spPr>
        <p:txBody>
          <a:bodyPr wrap="none" rtlCol="0">
            <a:spAutoFit/>
          </a:bodyPr>
          <a:lstStyle/>
          <a:p>
            <a:r>
              <a:rPr lang="en-CA" dirty="0" smtClean="0"/>
              <a:t>Logarithm base 10</a:t>
            </a:r>
            <a:endParaRPr lang="en-CA" dirty="0"/>
          </a:p>
        </p:txBody>
      </p:sp>
      <mc:AlternateContent xmlns:mc="http://schemas.openxmlformats.org/markup-compatibility/2006" xmlns:a14="http://schemas.microsoft.com/office/drawing/2010/main">
        <mc:Choice Requires="a14">
          <p:sp>
            <p:nvSpPr>
              <p:cNvPr id="30" name="TextBox 29"/>
              <p:cNvSpPr txBox="1"/>
              <p:nvPr/>
            </p:nvSpPr>
            <p:spPr>
              <a:xfrm>
                <a:off x="6184856" y="3636642"/>
                <a:ext cx="482504" cy="369332"/>
              </a:xfrm>
              <a:prstGeom prst="rect">
                <a:avLst/>
              </a:prstGeom>
              <a:solidFill>
                <a:schemeClr val="accent1"/>
              </a:solidFill>
              <a:ln w="19050">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𝑒</m:t>
                          </m:r>
                        </m:e>
                        <m:sup>
                          <m:r>
                            <a:rPr lang="en-CA" b="0" i="1" dirty="0" smtClean="0">
                              <a:latin typeface="Cambria Math" panose="02040503050406030204" pitchFamily="18" charset="0"/>
                            </a:rPr>
                            <m:t>𝑥</m:t>
                          </m:r>
                        </m:sup>
                      </m:sSup>
                    </m:oMath>
                  </m:oMathPara>
                </a14:m>
                <a:endParaRPr lang="en-CA" dirty="0"/>
              </a:p>
            </p:txBody>
          </p:sp>
        </mc:Choice>
        <mc:Fallback xmlns="">
          <p:sp>
            <p:nvSpPr>
              <p:cNvPr id="30" name="TextBox 29"/>
              <p:cNvSpPr txBox="1">
                <a:spLocks noRot="1" noChangeAspect="1" noMove="1" noResize="1" noEditPoints="1" noAdjustHandles="1" noChangeArrowheads="1" noChangeShapeType="1" noTextEdit="1"/>
              </p:cNvSpPr>
              <p:nvPr/>
            </p:nvSpPr>
            <p:spPr>
              <a:xfrm>
                <a:off x="6184856" y="3636642"/>
                <a:ext cx="482504" cy="369332"/>
              </a:xfrm>
              <a:prstGeom prst="rect">
                <a:avLst/>
              </a:prstGeom>
              <a:blipFill>
                <a:blip r:embed="rId4"/>
                <a:stretch>
                  <a:fillRect/>
                </a:stretch>
              </a:blipFill>
              <a:ln w="19050">
                <a:solidFill>
                  <a:schemeClr val="accent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184855" y="4580333"/>
                <a:ext cx="2330495" cy="923330"/>
              </a:xfrm>
              <a:prstGeom prst="rect">
                <a:avLst/>
              </a:prstGeom>
              <a:solidFill>
                <a:schemeClr val="accent1"/>
              </a:solidFill>
              <a:ln w="19050">
                <a:solidFill>
                  <a:schemeClr val="accent1"/>
                </a:solidFill>
              </a:ln>
            </p:spPr>
            <p:txBody>
              <a:bodyPr wrap="square" rtlCol="0">
                <a:spAutoFit/>
              </a:bodyPr>
              <a:lstStyle/>
              <a:p>
                <a:r>
                  <a:rPr lang="en-CA" dirty="0" smtClean="0"/>
                  <a:t>If you just want the number </a:t>
                </a:r>
                <a:r>
                  <a:rPr lang="en-CA" i="1" dirty="0" smtClean="0"/>
                  <a:t>e,</a:t>
                </a:r>
              </a:p>
              <a:p>
                <a:r>
                  <a:rPr lang="en-CA" dirty="0"/>
                  <a:t>t</a:t>
                </a:r>
                <a:r>
                  <a:rPr lang="en-CA" dirty="0" smtClean="0"/>
                  <a:t>hen evaluate </a:t>
                </a:r>
                <a14:m>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𝑒</m:t>
                        </m:r>
                      </m:e>
                      <m:sup>
                        <m:r>
                          <a:rPr lang="en-CA" b="0" i="1" dirty="0" smtClean="0">
                            <a:latin typeface="Cambria Math" panose="02040503050406030204" pitchFamily="18" charset="0"/>
                          </a:rPr>
                          <m:t>1</m:t>
                        </m:r>
                      </m:sup>
                    </m:sSup>
                  </m:oMath>
                </a14:m>
                <a:endParaRPr lang="en-CA" dirty="0" smtClean="0"/>
              </a:p>
            </p:txBody>
          </p:sp>
        </mc:Choice>
        <mc:Fallback xmlns="">
          <p:sp>
            <p:nvSpPr>
              <p:cNvPr id="31" name="TextBox 30"/>
              <p:cNvSpPr txBox="1">
                <a:spLocks noRot="1" noChangeAspect="1" noMove="1" noResize="1" noEditPoints="1" noAdjustHandles="1" noChangeArrowheads="1" noChangeShapeType="1" noTextEdit="1"/>
              </p:cNvSpPr>
              <p:nvPr/>
            </p:nvSpPr>
            <p:spPr>
              <a:xfrm>
                <a:off x="6184855" y="4580333"/>
                <a:ext cx="2330495" cy="923330"/>
              </a:xfrm>
              <a:prstGeom prst="rect">
                <a:avLst/>
              </a:prstGeom>
              <a:blipFill>
                <a:blip r:embed="rId5"/>
                <a:stretch>
                  <a:fillRect l="-2078" t="-2581" b="-7742"/>
                </a:stretch>
              </a:blipFill>
              <a:ln w="19050">
                <a:solidFill>
                  <a:schemeClr val="accent1"/>
                </a:solidFill>
              </a:ln>
            </p:spPr>
            <p:txBody>
              <a:bodyPr/>
              <a:lstStyle/>
              <a:p>
                <a:r>
                  <a:rPr lang="en-CA">
                    <a:noFill/>
                  </a:rPr>
                  <a:t> </a:t>
                </a:r>
              </a:p>
            </p:txBody>
          </p:sp>
        </mc:Fallback>
      </mc:AlternateContent>
      <p:pic>
        <p:nvPicPr>
          <p:cNvPr id="11" name="Picture 10"/>
          <p:cNvPicPr>
            <a:picLocks noChangeAspect="1"/>
          </p:cNvPicPr>
          <p:nvPr/>
        </p:nvPicPr>
        <p:blipFill>
          <a:blip r:embed="rId6"/>
          <a:stretch>
            <a:fillRect/>
          </a:stretch>
        </p:blipFill>
        <p:spPr>
          <a:xfrm>
            <a:off x="8860690" y="1619249"/>
            <a:ext cx="1600200" cy="1990725"/>
          </a:xfrm>
          <a:prstGeom prst="rect">
            <a:avLst/>
          </a:prstGeom>
          <a:ln w="12700">
            <a:solidFill>
              <a:schemeClr val="tx1"/>
            </a:solidFill>
          </a:ln>
        </p:spPr>
      </p:pic>
      <p:sp>
        <p:nvSpPr>
          <p:cNvPr id="32" name="TextBox 31"/>
          <p:cNvSpPr txBox="1"/>
          <p:nvPr/>
        </p:nvSpPr>
        <p:spPr>
          <a:xfrm>
            <a:off x="10586269" y="1640356"/>
            <a:ext cx="1047924" cy="646331"/>
          </a:xfrm>
          <a:prstGeom prst="rect">
            <a:avLst/>
          </a:prstGeom>
          <a:solidFill>
            <a:schemeClr val="accent1"/>
          </a:solidFill>
          <a:ln w="19050">
            <a:solidFill>
              <a:schemeClr val="accent1"/>
            </a:solidFill>
          </a:ln>
        </p:spPr>
        <p:txBody>
          <a:bodyPr wrap="square" rtlCol="0">
            <a:spAutoFit/>
          </a:bodyPr>
          <a:lstStyle/>
          <a:p>
            <a:r>
              <a:rPr lang="en-CA" dirty="0" smtClean="0"/>
              <a:t>Gamma function</a:t>
            </a:r>
            <a:endParaRPr lang="en-CA" dirty="0"/>
          </a:p>
        </p:txBody>
      </p:sp>
      <p:sp>
        <p:nvSpPr>
          <p:cNvPr id="33" name="TextBox 32"/>
          <p:cNvSpPr txBox="1"/>
          <p:nvPr/>
        </p:nvSpPr>
        <p:spPr>
          <a:xfrm>
            <a:off x="10528095" y="2609852"/>
            <a:ext cx="1556683" cy="1754326"/>
          </a:xfrm>
          <a:prstGeom prst="rect">
            <a:avLst/>
          </a:prstGeom>
          <a:solidFill>
            <a:schemeClr val="accent1"/>
          </a:solidFill>
          <a:ln w="19050">
            <a:solidFill>
              <a:schemeClr val="accent1"/>
            </a:solidFill>
          </a:ln>
        </p:spPr>
        <p:txBody>
          <a:bodyPr wrap="square" rtlCol="0">
            <a:spAutoFit/>
          </a:bodyPr>
          <a:lstStyle/>
          <a:p>
            <a:r>
              <a:rPr lang="en-CA" dirty="0" smtClean="0"/>
              <a:t>Bessel function of the first kind of order 1, evaluated at x=2</a:t>
            </a:r>
            <a:endParaRPr lang="en-CA" dirty="0"/>
          </a:p>
        </p:txBody>
      </p:sp>
    </p:spTree>
    <p:extLst>
      <p:ext uri="{BB962C8B-B14F-4D97-AF65-F5344CB8AC3E}">
        <p14:creationId xmlns:p14="http://schemas.microsoft.com/office/powerpoint/2010/main" val="238125828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First, read the data into MATLAB and plot it:</a:t>
            </a:r>
            <a:endParaRPr lang="en-US" dirty="0"/>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929672" y="1336620"/>
            <a:ext cx="4867275" cy="4962525"/>
          </a:xfrm>
          <a:prstGeom prst="rect">
            <a:avLst/>
          </a:prstGeom>
        </p:spPr>
      </p:pic>
      <p:pic>
        <p:nvPicPr>
          <p:cNvPr id="4" name="Picture 3"/>
          <p:cNvPicPr>
            <a:picLocks noChangeAspect="1"/>
          </p:cNvPicPr>
          <p:nvPr/>
        </p:nvPicPr>
        <p:blipFill>
          <a:blip r:embed="rId3"/>
          <a:stretch>
            <a:fillRect/>
          </a:stretch>
        </p:blipFill>
        <p:spPr>
          <a:xfrm>
            <a:off x="6427246" y="1677691"/>
            <a:ext cx="5008501" cy="3752000"/>
          </a:xfrm>
          <a:prstGeom prst="rect">
            <a:avLst/>
          </a:prstGeom>
        </p:spPr>
      </p:pic>
    </p:spTree>
    <p:extLst>
      <p:ext uri="{BB962C8B-B14F-4D97-AF65-F5344CB8AC3E}">
        <p14:creationId xmlns:p14="http://schemas.microsoft.com/office/powerpoint/2010/main" val="237644301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US" dirty="0"/>
              <a:t>The form of the function that we want to fit is a </a:t>
            </a:r>
            <a:r>
              <a:rPr lang="en-US" dirty="0" smtClean="0"/>
              <a:t>generic sine squared </a:t>
            </a:r>
            <a:r>
              <a:rPr lang="en-US" dirty="0"/>
              <a:t>with </a:t>
            </a:r>
            <a:r>
              <a:rPr lang="en-US" dirty="0" smtClean="0"/>
              <a:t>four </a:t>
            </a:r>
            <a:r>
              <a:rPr lang="en-US" dirty="0"/>
              <a:t>parameters: f(x) = a</a:t>
            </a:r>
            <a:r>
              <a:rPr lang="en-US" baseline="-25000" dirty="0"/>
              <a:t>1</a:t>
            </a:r>
            <a:r>
              <a:rPr lang="en-US" dirty="0"/>
              <a:t> </a:t>
            </a:r>
            <a:r>
              <a:rPr lang="en-US" dirty="0" smtClean="0"/>
              <a:t>* sin</a:t>
            </a:r>
            <a:r>
              <a:rPr lang="en-US" baseline="30000" dirty="0" smtClean="0"/>
              <a:t>2</a:t>
            </a:r>
            <a:r>
              <a:rPr lang="en-US" dirty="0" smtClean="0"/>
              <a:t>(a</a:t>
            </a:r>
            <a:r>
              <a:rPr lang="en-US" baseline="-25000" dirty="0" smtClean="0"/>
              <a:t>2</a:t>
            </a:r>
            <a:r>
              <a:rPr lang="en-US" dirty="0" smtClean="0"/>
              <a:t>*x + </a:t>
            </a:r>
            <a:r>
              <a:rPr lang="en-US" dirty="0"/>
              <a:t>a</a:t>
            </a:r>
            <a:r>
              <a:rPr lang="en-US" baseline="-25000" dirty="0"/>
              <a:t>3</a:t>
            </a:r>
            <a:r>
              <a:rPr lang="en-US" dirty="0" smtClean="0"/>
              <a:t>) + a</a:t>
            </a:r>
            <a:r>
              <a:rPr lang="en-US" baseline="-25000" dirty="0" smtClean="0"/>
              <a:t>4</a:t>
            </a:r>
            <a:endParaRPr lang="en-US" baseline="30000" dirty="0"/>
          </a:p>
          <a:p>
            <a:pPr lvl="1"/>
            <a:r>
              <a:rPr lang="en-CA" dirty="0" smtClean="0"/>
              <a:t>where </a:t>
            </a:r>
            <a:r>
              <a:rPr lang="en-US" dirty="0"/>
              <a:t>a</a:t>
            </a:r>
            <a:r>
              <a:rPr lang="en-US" baseline="-25000" dirty="0"/>
              <a:t>1</a:t>
            </a:r>
            <a:r>
              <a:rPr lang="en-CA" dirty="0" smtClean="0"/>
              <a:t> encodes the amplitude, </a:t>
            </a:r>
            <a:r>
              <a:rPr lang="en-US" dirty="0"/>
              <a:t>a</a:t>
            </a:r>
            <a:r>
              <a:rPr lang="en-US" baseline="-25000" dirty="0"/>
              <a:t>2</a:t>
            </a:r>
            <a:r>
              <a:rPr lang="en-CA" dirty="0" smtClean="0"/>
              <a:t> encodes the frequency information, </a:t>
            </a:r>
            <a:r>
              <a:rPr lang="en-US" dirty="0"/>
              <a:t>a</a:t>
            </a:r>
            <a:r>
              <a:rPr lang="en-US" baseline="-25000" dirty="0"/>
              <a:t>3</a:t>
            </a:r>
            <a:r>
              <a:rPr lang="en-CA" dirty="0" smtClean="0"/>
              <a:t> encodes the phase shift, and </a:t>
            </a:r>
            <a:r>
              <a:rPr lang="en-US" dirty="0" smtClean="0"/>
              <a:t>a</a:t>
            </a:r>
            <a:r>
              <a:rPr lang="en-US" baseline="-25000" dirty="0" smtClean="0"/>
              <a:t>4</a:t>
            </a:r>
            <a:r>
              <a:rPr lang="en-CA" dirty="0" smtClean="0"/>
              <a:t> encodes the DC shift</a:t>
            </a:r>
          </a:p>
          <a:p>
            <a:r>
              <a:rPr lang="en-CA" dirty="0" smtClean="0"/>
              <a:t>Let’s again assume that the data is intensity (in W/m^2) vs position (in cm)</a:t>
            </a:r>
          </a:p>
          <a:p>
            <a:r>
              <a:rPr lang="en-CA" dirty="0" smtClean="0"/>
              <a:t>Since the variables have units, some of the parameters have units too. </a:t>
            </a:r>
            <a:r>
              <a:rPr lang="en-US" dirty="0"/>
              <a:t>a</a:t>
            </a:r>
            <a:r>
              <a:rPr lang="en-US" baseline="-25000" dirty="0"/>
              <a:t>1</a:t>
            </a:r>
            <a:r>
              <a:rPr lang="en-CA" dirty="0" smtClean="0"/>
              <a:t> has units W/m^2, </a:t>
            </a:r>
            <a:r>
              <a:rPr lang="en-US" dirty="0"/>
              <a:t>a</a:t>
            </a:r>
            <a:r>
              <a:rPr lang="en-US" baseline="-25000" dirty="0"/>
              <a:t>2</a:t>
            </a:r>
            <a:r>
              <a:rPr lang="en-CA" dirty="0" smtClean="0"/>
              <a:t> has units rad/cm, </a:t>
            </a:r>
            <a:r>
              <a:rPr lang="en-US" dirty="0"/>
              <a:t>a</a:t>
            </a:r>
            <a:r>
              <a:rPr lang="en-US" baseline="-25000" dirty="0"/>
              <a:t>3</a:t>
            </a:r>
            <a:r>
              <a:rPr lang="en-CA" dirty="0" smtClean="0"/>
              <a:t> has units rad, and </a:t>
            </a:r>
            <a:r>
              <a:rPr lang="en-US" dirty="0" smtClean="0"/>
              <a:t>a</a:t>
            </a:r>
            <a:r>
              <a:rPr lang="en-US" baseline="-25000" dirty="0" smtClean="0"/>
              <a:t>4</a:t>
            </a:r>
            <a:r>
              <a:rPr lang="en-CA" dirty="0" smtClean="0"/>
              <a:t> has units W/m^2</a:t>
            </a:r>
          </a:p>
          <a:p>
            <a:pPr marL="0" indent="0">
              <a:buNone/>
            </a:pPr>
            <a:endParaRPr lang="en-CA" dirty="0"/>
          </a:p>
          <a:p>
            <a:pPr marL="0" indent="0">
              <a:buNone/>
            </a:pPr>
            <a:endParaRPr lang="en-CA" dirty="0"/>
          </a:p>
          <a:p>
            <a:endParaRPr lang="en-CA" dirty="0" smtClean="0"/>
          </a:p>
        </p:txBody>
      </p:sp>
    </p:spTree>
    <p:extLst>
      <p:ext uri="{BB962C8B-B14F-4D97-AF65-F5344CB8AC3E}">
        <p14:creationId xmlns:p14="http://schemas.microsoft.com/office/powerpoint/2010/main" val="15096237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US" dirty="0"/>
                  <a:t>To do the fit, </a:t>
                </a:r>
                <a:r>
                  <a:rPr lang="en-US" dirty="0" smtClean="0"/>
                  <a:t>we </a:t>
                </a:r>
                <a:r>
                  <a:rPr lang="en-US" dirty="0"/>
                  <a:t>introduce the </a:t>
                </a:r>
                <a:r>
                  <a:rPr lang="el-GR" dirty="0"/>
                  <a:t>χ</a:t>
                </a:r>
                <a:r>
                  <a:rPr lang="en-CA" baseline="30000" dirty="0"/>
                  <a:t>2</a:t>
                </a:r>
                <a:r>
                  <a:rPr lang="en-CA" dirty="0"/>
                  <a:t> function (“chi-squared”; </a:t>
                </a:r>
                <a:r>
                  <a:rPr lang="el-GR" dirty="0"/>
                  <a:t>χ</a:t>
                </a:r>
                <a:r>
                  <a:rPr lang="en-CA" dirty="0"/>
                  <a:t> is written out as “chi” and pronounced as “kai”):</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m:rPr>
                              <m:nor/>
                            </m:rPr>
                            <a:rPr lang="el-GR" dirty="0"/>
                            <m:t>χ</m:t>
                          </m:r>
                        </m:e>
                        <m:sup>
                          <m:r>
                            <a:rPr lang="en-US" i="1">
                              <a:latin typeface="Cambria Math" panose="02040503050406030204" pitchFamily="18" charset="0"/>
                            </a:rPr>
                            <m:t>2</m:t>
                          </m:r>
                        </m:sup>
                      </m:sSup>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𝑁</m:t>
                          </m:r>
                        </m:sup>
                        <m:e>
                          <m:f>
                            <m:fPr>
                              <m:ctrlPr>
                                <a:rPr lang="en-CA" i="1">
                                  <a:latin typeface="Cambria Math" panose="02040503050406030204" pitchFamily="18" charset="0"/>
                                </a:rPr>
                              </m:ctrlPr>
                            </m:fPr>
                            <m:num>
                              <m:sSup>
                                <m:sSupPr>
                                  <m:ctrlPr>
                                    <a:rPr lang="en-CA" i="1">
                                      <a:latin typeface="Cambria Math" panose="02040503050406030204" pitchFamily="18" charset="0"/>
                                    </a:rPr>
                                  </m:ctrlPr>
                                </m:sSupPr>
                                <m:e>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r>
                                    <a:rPr lang="en-CA" i="1">
                                      <a:latin typeface="Cambria Math" panose="02040503050406030204" pitchFamily="18" charset="0"/>
                                    </a:rPr>
                                    <m:t>𝑓</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𝑚</m:t>
                                      </m:r>
                                    </m:sub>
                                  </m:sSub>
                                  <m:r>
                                    <a:rPr lang="en-CA" i="1">
                                      <a:latin typeface="Cambria Math" panose="02040503050406030204" pitchFamily="18" charset="0"/>
                                    </a:rPr>
                                    <m:t>))</m:t>
                                  </m:r>
                                </m:e>
                                <m:sup>
                                  <m:r>
                                    <a:rPr lang="en-CA" i="1">
                                      <a:latin typeface="Cambria Math" panose="02040503050406030204" pitchFamily="18" charset="0"/>
                                    </a:rPr>
                                    <m:t>2</m:t>
                                  </m:r>
                                </m:sup>
                              </m:sSup>
                            </m:num>
                            <m:den>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𝑖</m:t>
                                  </m:r>
                                </m:sub>
                                <m:sup>
                                  <m:r>
                                    <a:rPr lang="en-CA" i="1">
                                      <a:latin typeface="Cambria Math" panose="02040503050406030204" pitchFamily="18" charset="0"/>
                                    </a:rPr>
                                    <m:t>2</m:t>
                                  </m:r>
                                </m:sup>
                              </m:sSubSup>
                            </m:den>
                          </m:f>
                        </m:e>
                      </m:nary>
                      <m:r>
                        <a:rPr lang="en-CA" i="1">
                          <a:latin typeface="Cambria Math" panose="02040503050406030204" pitchFamily="18" charset="0"/>
                        </a:rPr>
                        <m:t> ,</m:t>
                      </m:r>
                    </m:oMath>
                  </m:oMathPara>
                </a14:m>
                <a:endParaRPr lang="en-CA" dirty="0"/>
              </a:p>
              <a:p>
                <a:r>
                  <a:rPr lang="en-US" dirty="0"/>
                  <a:t>Where N is the number of data points being fitted to, the x</a:t>
                </a:r>
                <a:r>
                  <a:rPr lang="en-US" baseline="-25000" dirty="0"/>
                  <a:t>i</a:t>
                </a:r>
                <a:r>
                  <a:rPr lang="en-US" dirty="0"/>
                  <a:t> and </a:t>
                </a:r>
                <a:r>
                  <a:rPr lang="en-US" dirty="0" err="1"/>
                  <a:t>y</a:t>
                </a:r>
                <a:r>
                  <a:rPr lang="en-US" baseline="-25000" dirty="0" err="1"/>
                  <a:t>i</a:t>
                </a:r>
                <a:r>
                  <a:rPr lang="en-US" dirty="0"/>
                  <a:t> are the values of the independent and dependent variables, respectively, for each data point, and the </a:t>
                </a:r>
                <a:r>
                  <a:rPr lang="el-GR" dirty="0"/>
                  <a:t>σ</a:t>
                </a:r>
                <a:r>
                  <a:rPr lang="en-CA" baseline="-25000" dirty="0" err="1"/>
                  <a:t>i</a:t>
                </a:r>
                <a:r>
                  <a:rPr lang="en-CA" dirty="0"/>
                  <a:t> are the uncertainties on the y values for each data point.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𝑚</m:t>
                        </m:r>
                      </m:sub>
                    </m:sSub>
                  </m:oMath>
                </a14:m>
                <a:r>
                  <a:rPr lang="en-US" dirty="0"/>
                  <a:t> are the m parameters of the fit function</a:t>
                </a:r>
              </a:p>
              <a:p>
                <a:pPr marL="0" indent="0">
                  <a:buNone/>
                </a:pPr>
                <a:endParaRPr lang="en-CA" dirty="0"/>
              </a:p>
              <a:p>
                <a:pPr marL="0" indent="0">
                  <a:buNone/>
                </a:pPr>
                <a:endParaRPr lang="en-CA" dirty="0"/>
              </a:p>
              <a:p>
                <a:endParaRPr lang="en-CA"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928"/>
                </a:stretch>
              </a:blipFill>
            </p:spPr>
            <p:txBody>
              <a:bodyPr/>
              <a:lstStyle/>
              <a:p>
                <a:r>
                  <a:rPr lang="en-CA">
                    <a:noFill/>
                  </a:rPr>
                  <a:t> </a:t>
                </a:r>
              </a:p>
            </p:txBody>
          </p:sp>
        </mc:Fallback>
      </mc:AlternateContent>
    </p:spTree>
    <p:extLst>
      <p:ext uri="{BB962C8B-B14F-4D97-AF65-F5344CB8AC3E}">
        <p14:creationId xmlns:p14="http://schemas.microsoft.com/office/powerpoint/2010/main" val="22222712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CA" dirty="0" smtClean="0"/>
                  <a:t>In our case of a sine squared fit function,</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m:rPr>
                              <m:nor/>
                            </m:rPr>
                            <a:rPr lang="el-GR" dirty="0"/>
                            <m:t>χ</m:t>
                          </m:r>
                        </m:e>
                        <m:sup>
                          <m:r>
                            <a:rPr lang="en-US" i="1">
                              <a:latin typeface="Cambria Math" panose="02040503050406030204" pitchFamily="18" charset="0"/>
                            </a:rPr>
                            <m:t>2</m:t>
                          </m:r>
                        </m:sup>
                      </m:sSup>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𝑁</m:t>
                          </m:r>
                        </m:sup>
                        <m:e>
                          <m:f>
                            <m:fPr>
                              <m:ctrlPr>
                                <a:rPr lang="en-CA" i="1">
                                  <a:latin typeface="Cambria Math" panose="02040503050406030204" pitchFamily="18" charset="0"/>
                                </a:rPr>
                              </m:ctrlPr>
                            </m:fPr>
                            <m:num>
                              <m:sSup>
                                <m:sSupPr>
                                  <m:ctrlPr>
                                    <a:rPr lang="en-CA" i="1">
                                      <a:latin typeface="Cambria Math" panose="02040503050406030204" pitchFamily="18" charset="0"/>
                                    </a:rPr>
                                  </m:ctrlPr>
                                </m:sSupPr>
                                <m:e>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func>
                                    <m:funcPr>
                                      <m:ctrlPr>
                                        <a:rPr lang="en-CA" i="1" smtClean="0">
                                          <a:latin typeface="Cambria Math" panose="02040503050406030204" pitchFamily="18" charset="0"/>
                                        </a:rPr>
                                      </m:ctrlPr>
                                    </m:funcPr>
                                    <m:fName>
                                      <m:sSup>
                                        <m:sSupPr>
                                          <m:ctrlPr>
                                            <a:rPr lang="en-CA" i="1" smtClean="0">
                                              <a:latin typeface="Cambria Math" panose="02040503050406030204" pitchFamily="18" charset="0"/>
                                            </a:rPr>
                                          </m:ctrlPr>
                                        </m:sSupPr>
                                        <m:e>
                                          <m:r>
                                            <m:rPr>
                                              <m:sty m:val="p"/>
                                            </m:rPr>
                                            <a:rPr lang="en-CA" i="0" smtClean="0">
                                              <a:latin typeface="Cambria Math" panose="02040503050406030204" pitchFamily="18" charset="0"/>
                                            </a:rPr>
                                            <m:t>sin</m:t>
                                          </m:r>
                                        </m:e>
                                        <m:sup>
                                          <m:r>
                                            <a:rPr lang="en-CA" b="0" i="1" smtClean="0">
                                              <a:latin typeface="Cambria Math" panose="02040503050406030204" pitchFamily="18" charset="0"/>
                                            </a:rPr>
                                            <m:t>2</m:t>
                                          </m:r>
                                        </m:sup>
                                      </m:sSup>
                                    </m:fName>
                                    <m:e>
                                      <m:d>
                                        <m:dPr>
                                          <m:ctrlPr>
                                            <a:rPr lang="en-CA" i="1" smtClean="0">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2</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3</m:t>
                                              </m:r>
                                            </m:sub>
                                          </m:sSub>
                                        </m:e>
                                      </m:d>
                                    </m:e>
                                  </m:func>
                                  <m:sSub>
                                    <m:sSubPr>
                                      <m:ctrlPr>
                                        <a:rPr lang="en-CA" i="1" smtClean="0">
                                          <a:latin typeface="Cambria Math" panose="02040503050406030204" pitchFamily="18" charset="0"/>
                                        </a:rPr>
                                      </m:ctrlPr>
                                    </m:sSubPr>
                                    <m:e>
                                      <m:r>
                                        <a:rPr lang="en-CA" i="1">
                                          <a:latin typeface="Cambria Math" panose="02040503050406030204" pitchFamily="18" charset="0"/>
                                        </a:rPr>
                                        <m:t>−</m:t>
                                      </m:r>
                                      <m:r>
                                        <a:rPr lang="en-CA" i="1">
                                          <a:latin typeface="Cambria Math" panose="02040503050406030204" pitchFamily="18" charset="0"/>
                                        </a:rPr>
                                        <m:t>𝑎</m:t>
                                      </m:r>
                                    </m:e>
                                    <m:sub>
                                      <m:r>
                                        <a:rPr lang="en-CA" b="0" i="1" smtClean="0">
                                          <a:latin typeface="Cambria Math" panose="02040503050406030204" pitchFamily="18" charset="0"/>
                                        </a:rPr>
                                        <m:t>4</m:t>
                                      </m:r>
                                    </m:sub>
                                  </m:sSub>
                                  <m:r>
                                    <a:rPr lang="en-CA" i="1">
                                      <a:latin typeface="Cambria Math" panose="02040503050406030204" pitchFamily="18" charset="0"/>
                                    </a:rPr>
                                    <m:t>)</m:t>
                                  </m:r>
                                </m:e>
                                <m:sup>
                                  <m:r>
                                    <a:rPr lang="en-CA" i="1">
                                      <a:latin typeface="Cambria Math" panose="02040503050406030204" pitchFamily="18" charset="0"/>
                                    </a:rPr>
                                    <m:t>2</m:t>
                                  </m:r>
                                </m:sup>
                              </m:sSup>
                            </m:num>
                            <m:den>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𝑖</m:t>
                                  </m:r>
                                </m:sub>
                                <m:sup>
                                  <m:r>
                                    <a:rPr lang="en-CA" i="1">
                                      <a:latin typeface="Cambria Math" panose="02040503050406030204" pitchFamily="18" charset="0"/>
                                    </a:rPr>
                                    <m:t>2</m:t>
                                  </m:r>
                                </m:sup>
                              </m:sSubSup>
                            </m:den>
                          </m:f>
                        </m:e>
                      </m:nary>
                      <m:r>
                        <a:rPr lang="en-CA" i="1">
                          <a:latin typeface="Cambria Math" panose="02040503050406030204" pitchFamily="18" charset="0"/>
                        </a:rPr>
                        <m:t> ,</m:t>
                      </m:r>
                    </m:oMath>
                  </m:oMathPara>
                </a14:m>
                <a:endParaRPr lang="en-CA" dirty="0"/>
              </a:p>
              <a:p>
                <a:r>
                  <a:rPr lang="en-CA" dirty="0"/>
                  <a:t>The x</a:t>
                </a:r>
                <a:r>
                  <a:rPr lang="en-CA" baseline="-25000" dirty="0"/>
                  <a:t>i</a:t>
                </a:r>
                <a:r>
                  <a:rPr lang="en-CA" dirty="0"/>
                  <a:t> are the </a:t>
                </a:r>
                <a:r>
                  <a:rPr lang="en-CA" dirty="0" smtClean="0"/>
                  <a:t>positions</a:t>
                </a:r>
                <a:r>
                  <a:rPr lang="en-CA" dirty="0"/>
                  <a:t>, the </a:t>
                </a:r>
                <a:r>
                  <a:rPr lang="en-CA" dirty="0" err="1"/>
                  <a:t>y</a:t>
                </a:r>
                <a:r>
                  <a:rPr lang="en-CA" baseline="-25000" dirty="0" err="1"/>
                  <a:t>i</a:t>
                </a:r>
                <a:r>
                  <a:rPr lang="en-CA" dirty="0"/>
                  <a:t> are the </a:t>
                </a:r>
                <a:r>
                  <a:rPr lang="en-CA" dirty="0" smtClean="0"/>
                  <a:t>measured intensities, and </a:t>
                </a:r>
                <a:r>
                  <a:rPr lang="en-CA" dirty="0"/>
                  <a:t>the </a:t>
                </a:r>
                <a:r>
                  <a:rPr lang="el-GR" dirty="0"/>
                  <a:t>σ</a:t>
                </a:r>
                <a:r>
                  <a:rPr lang="en-CA" baseline="-25000" dirty="0" err="1"/>
                  <a:t>i</a:t>
                </a:r>
                <a:r>
                  <a:rPr lang="en-CA" dirty="0"/>
                  <a:t> are the uncertainties on the </a:t>
                </a:r>
                <a:r>
                  <a:rPr lang="en-CA" dirty="0" smtClean="0"/>
                  <a:t>intensities </a:t>
                </a:r>
              </a:p>
              <a:p>
                <a:r>
                  <a:rPr lang="en-CA" dirty="0" smtClean="0"/>
                  <a:t>Performing </a:t>
                </a:r>
                <a:r>
                  <a:rPr lang="en-CA" dirty="0"/>
                  <a:t>the fit means finding the values of the parameters for which the value of </a:t>
                </a:r>
                <a:r>
                  <a:rPr lang="el-GR" dirty="0"/>
                  <a:t>χ</a:t>
                </a:r>
                <a:r>
                  <a:rPr lang="en-CA" baseline="30000" dirty="0"/>
                  <a:t>2</a:t>
                </a:r>
                <a:r>
                  <a:rPr lang="en-CA" dirty="0"/>
                  <a:t> is minimized. Call these values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rPr>
                          <m:t>𝑎</m:t>
                        </m:r>
                      </m:e>
                      <m:sub>
                        <m:r>
                          <a:rPr lang="en-CA" i="1">
                            <a:latin typeface="Cambria Math" panose="02040503050406030204" pitchFamily="18" charset="0"/>
                          </a:rPr>
                          <m:t>1</m:t>
                        </m:r>
                      </m:sub>
                      <m:sup>
                        <m:r>
                          <a:rPr lang="en-CA" i="1">
                            <a:latin typeface="Cambria Math" panose="02040503050406030204" pitchFamily="18" charset="0"/>
                          </a:rPr>
                          <m:t>∗</m:t>
                        </m:r>
                      </m:sup>
                    </m:sSubSup>
                  </m:oMath>
                </a14:m>
                <a:r>
                  <a:rPr lang="en-CA" dirty="0"/>
                  <a:t>,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rPr>
                          <m:t>𝑎</m:t>
                        </m:r>
                      </m:e>
                      <m:sub>
                        <m:r>
                          <a:rPr lang="en-CA" i="1">
                            <a:latin typeface="Cambria Math" panose="02040503050406030204" pitchFamily="18" charset="0"/>
                          </a:rPr>
                          <m:t>2</m:t>
                        </m:r>
                      </m:sub>
                      <m:sup>
                        <m:r>
                          <a:rPr lang="en-CA" i="1">
                            <a:latin typeface="Cambria Math" panose="02040503050406030204" pitchFamily="18" charset="0"/>
                          </a:rPr>
                          <m:t>∗</m:t>
                        </m:r>
                      </m:sup>
                    </m:sSubSup>
                  </m:oMath>
                </a14:m>
                <a:r>
                  <a:rPr lang="en-CA" dirty="0"/>
                  <a:t>, …</a:t>
                </a:r>
              </a:p>
              <a:p>
                <a:r>
                  <a:rPr lang="en-US" dirty="0"/>
                  <a:t>The method of curve fitting by minimizing </a:t>
                </a:r>
                <a:r>
                  <a:rPr lang="el-GR" dirty="0"/>
                  <a:t>χ</a:t>
                </a:r>
                <a:r>
                  <a:rPr lang="en-CA" baseline="30000" dirty="0"/>
                  <a:t>2  </a:t>
                </a:r>
                <a:r>
                  <a:rPr lang="en-US" dirty="0"/>
                  <a:t>is a form of Weighted Least Squares (with weights 1/</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𝑖</m:t>
                        </m:r>
                      </m:sub>
                      <m:sup>
                        <m:r>
                          <a:rPr lang="en-CA" i="1">
                            <a:latin typeface="Cambria Math" panose="02040503050406030204" pitchFamily="18" charset="0"/>
                          </a:rPr>
                          <m:t>2</m:t>
                        </m:r>
                      </m:sup>
                    </m:sSubSup>
                  </m:oMath>
                </a14:m>
                <a:r>
                  <a:rPr lang="en-US" dirty="0"/>
                  <a:t>)</a:t>
                </a:r>
              </a:p>
              <a:p>
                <a:pPr marL="0" indent="0">
                  <a:buNone/>
                </a:pPr>
                <a:endParaRPr lang="en-CA" dirty="0"/>
              </a:p>
              <a:p>
                <a:pPr marL="0" indent="0">
                  <a:buNone/>
                </a:pPr>
                <a:endParaRPr lang="en-CA" dirty="0"/>
              </a:p>
              <a:p>
                <a:endParaRPr lang="en-CA"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464"/>
                </a:stretch>
              </a:blipFill>
            </p:spPr>
            <p:txBody>
              <a:bodyPr/>
              <a:lstStyle/>
              <a:p>
                <a:r>
                  <a:rPr lang="en-CA">
                    <a:noFill/>
                  </a:rPr>
                  <a:t> </a:t>
                </a:r>
              </a:p>
            </p:txBody>
          </p:sp>
        </mc:Fallback>
      </mc:AlternateContent>
    </p:spTree>
    <p:extLst>
      <p:ext uri="{BB962C8B-B14F-4D97-AF65-F5344CB8AC3E}">
        <p14:creationId xmlns:p14="http://schemas.microsoft.com/office/powerpoint/2010/main" val="296285299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199" y="1105592"/>
            <a:ext cx="10284229" cy="5534694"/>
          </a:xfrm>
        </p:spPr>
        <p:txBody>
          <a:bodyPr>
            <a:normAutofit/>
          </a:bodyPr>
          <a:lstStyle/>
          <a:p>
            <a:r>
              <a:rPr lang="en-CA" dirty="0" smtClean="0"/>
              <a:t>Before proceeding to find the values of the parameters of the fit function that minimize </a:t>
            </a:r>
            <a:r>
              <a:rPr lang="el-GR" dirty="0"/>
              <a:t>χ</a:t>
            </a:r>
            <a:r>
              <a:rPr lang="en-CA" baseline="30000" dirty="0"/>
              <a:t>2</a:t>
            </a:r>
            <a:r>
              <a:rPr lang="en-CA" dirty="0" smtClean="0"/>
              <a:t>, since the measurements have uncertainties, the fit parameters will have uncertainties too.</a:t>
            </a:r>
          </a:p>
          <a:p>
            <a:r>
              <a:rPr lang="en-CA" dirty="0" smtClean="0"/>
              <a:t>The uncertainties on the parameters are determined as follows:</a:t>
            </a:r>
          </a:p>
          <a:p>
            <a:pPr lvl="1"/>
            <a:r>
              <a:rPr lang="en-CA" dirty="0" smtClean="0"/>
              <a:t>Form the curvature matrix of the </a:t>
            </a:r>
            <a:r>
              <a:rPr lang="el-GR" dirty="0"/>
              <a:t>χ</a:t>
            </a:r>
            <a:r>
              <a:rPr lang="en-CA" baseline="30000" dirty="0"/>
              <a:t>2 </a:t>
            </a:r>
            <a:r>
              <a:rPr lang="en-CA" dirty="0" smtClean="0"/>
              <a:t>function at its minimum</a:t>
            </a:r>
          </a:p>
          <a:p>
            <a:pPr lvl="1"/>
            <a:endParaRPr lang="en-CA" dirty="0"/>
          </a:p>
          <a:p>
            <a:pPr lvl="1"/>
            <a:endParaRPr lang="en-CA" dirty="0" smtClean="0"/>
          </a:p>
          <a:p>
            <a:pPr lvl="1"/>
            <a:endParaRPr lang="en-CA" dirty="0"/>
          </a:p>
          <a:p>
            <a:pPr lvl="1"/>
            <a:endParaRPr lang="en-CA" dirty="0" smtClean="0"/>
          </a:p>
          <a:p>
            <a:pPr lvl="1"/>
            <a:r>
              <a:rPr lang="en-CA" dirty="0" smtClean="0"/>
              <a:t>Then, the inverse of the curvature matrix is the covariance matrix</a:t>
            </a:r>
            <a:endParaRPr lang="en-US" dirty="0" smtClean="0"/>
          </a:p>
        </p:txBody>
      </p:sp>
      <mc:AlternateContent xmlns:mc="http://schemas.openxmlformats.org/markup-compatibility/2006" xmlns:a14="http://schemas.microsoft.com/office/drawing/2010/main">
        <mc:Choice Requires="a14">
          <p:sp>
            <p:nvSpPr>
              <p:cNvPr id="5" name="TextBox 4"/>
              <p:cNvSpPr txBox="1"/>
              <p:nvPr/>
            </p:nvSpPr>
            <p:spPr>
              <a:xfrm>
                <a:off x="4310149" y="3379124"/>
                <a:ext cx="2032288" cy="7559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d>
                            <m:dPr>
                              <m:begChr m:val=""/>
                              <m:endChr m:val="|"/>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2</m:t>
                                  </m:r>
                                </m:den>
                              </m:f>
                              <m:f>
                                <m:fPr>
                                  <m:ctrlPr>
                                    <a:rPr lang="en-CA" i="1">
                                      <a:latin typeface="Cambria Math" panose="02040503050406030204" pitchFamily="18" charset="0"/>
                                    </a:rPr>
                                  </m:ctrlPr>
                                </m:fPr>
                                <m:num>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m:t>
                                      </m:r>
                                    </m:e>
                                    <m:sup>
                                      <m:r>
                                        <a:rPr lang="en-CA" i="1">
                                          <a:latin typeface="Cambria Math" panose="02040503050406030204" pitchFamily="18" charset="0"/>
                                        </a:rPr>
                                        <m:t>2</m:t>
                                      </m:r>
                                    </m:sup>
                                  </m:sSup>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num>
                                <m:den>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𝑎</m:t>
                                      </m:r>
                                    </m:e>
                                    <m:sub>
                                      <m:r>
                                        <a:rPr lang="en-CA" i="1">
                                          <a:latin typeface="Cambria Math" panose="02040503050406030204" pitchFamily="18" charset="0"/>
                                          <a:ea typeface="Cambria Math" panose="02040503050406030204" pitchFamily="18" charset="0"/>
                                        </a:rPr>
                                        <m:t>𝑖</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𝑎</m:t>
                                      </m:r>
                                    </m:e>
                                    <m:sub>
                                      <m:r>
                                        <a:rPr lang="en-CA" i="1">
                                          <a:latin typeface="Cambria Math" panose="02040503050406030204" pitchFamily="18" charset="0"/>
                                          <a:ea typeface="Cambria Math" panose="02040503050406030204" pitchFamily="18" charset="0"/>
                                        </a:rPr>
                                        <m:t>𝑗</m:t>
                                      </m:r>
                                    </m:sub>
                                  </m:sSub>
                                </m:den>
                              </m:f>
                            </m:e>
                          </m:d>
                        </m:e>
                        <m:sub>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𝑎</m:t>
                              </m:r>
                            </m:e>
                          </m:acc>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𝑎</m:t>
                                  </m:r>
                                </m:e>
                              </m:acc>
                            </m:e>
                            <m:sup>
                              <m:r>
                                <a:rPr lang="en-CA" b="0" i="1" smtClean="0">
                                  <a:latin typeface="Cambria Math" panose="02040503050406030204" pitchFamily="18" charset="0"/>
                                </a:rPr>
                                <m:t>∗</m:t>
                              </m:r>
                            </m:sup>
                          </m:sSup>
                        </m:sub>
                      </m:sSub>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4310149" y="3379124"/>
                <a:ext cx="2032288" cy="755976"/>
              </a:xfrm>
              <a:prstGeom prst="rect">
                <a:avLst/>
              </a:prstGeom>
              <a:blipFill>
                <a:blip r:embed="rId2"/>
                <a:stretch>
                  <a:fillRect b="-806"/>
                </a:stretch>
              </a:blipFill>
            </p:spPr>
            <p:txBody>
              <a:bodyPr/>
              <a:lstStyle/>
              <a:p>
                <a:r>
                  <a:rPr lang="en-CA">
                    <a:noFill/>
                  </a:rPr>
                  <a:t> </a:t>
                </a:r>
              </a:p>
            </p:txBody>
          </p:sp>
        </mc:Fallback>
      </mc:AlternateContent>
      <p:sp>
        <p:nvSpPr>
          <p:cNvPr id="6" name="TextBox 5"/>
          <p:cNvSpPr txBox="1"/>
          <p:nvPr/>
        </p:nvSpPr>
        <p:spPr>
          <a:xfrm>
            <a:off x="6616931" y="3503607"/>
            <a:ext cx="4067075" cy="369332"/>
          </a:xfrm>
          <a:prstGeom prst="rect">
            <a:avLst/>
          </a:prstGeom>
          <a:noFill/>
        </p:spPr>
        <p:txBody>
          <a:bodyPr wrap="none" rtlCol="0">
            <a:spAutoFit/>
          </a:bodyPr>
          <a:lstStyle/>
          <a:p>
            <a:r>
              <a:rPr lang="en-CA" dirty="0" smtClean="0"/>
              <a:t>For m parameters, this is an m x m matrix</a:t>
            </a:r>
            <a:endParaRPr lang="en-CA" dirty="0"/>
          </a:p>
        </p:txBody>
      </p:sp>
      <mc:AlternateContent xmlns:mc="http://schemas.openxmlformats.org/markup-compatibility/2006" xmlns:a14="http://schemas.microsoft.com/office/drawing/2010/main">
        <mc:Choice Requires="a14">
          <p:sp>
            <p:nvSpPr>
              <p:cNvPr id="7" name="TextBox 6"/>
              <p:cNvSpPr txBox="1"/>
              <p:nvPr/>
            </p:nvSpPr>
            <p:spPr>
              <a:xfrm>
                <a:off x="1756756" y="4429091"/>
                <a:ext cx="8801961" cy="369332"/>
              </a:xfrm>
              <a:prstGeom prst="rect">
                <a:avLst/>
              </a:prstGeom>
              <a:noFill/>
            </p:spPr>
            <p:txBody>
              <a:bodyPr wrap="none" rtlCol="0">
                <a:spAutoFit/>
              </a:bodyPr>
              <a:lstStyle/>
              <a:p>
                <a:r>
                  <a:rPr lang="en-CA" dirty="0" smtClean="0"/>
                  <a:t>Where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𝑎</m:t>
                        </m:r>
                      </m:e>
                    </m:acc>
                  </m:oMath>
                </a14:m>
                <a:r>
                  <a:rPr lang="en-CA" dirty="0" smtClean="0"/>
                  <a:t> is the vector of parameters and </a:t>
                </a:r>
                <a14:m>
                  <m:oMath xmlns:m="http://schemas.openxmlformats.org/officeDocument/2006/math">
                    <m:sSup>
                      <m:sSupPr>
                        <m:ctrlPr>
                          <a:rPr lang="en-CA" i="1">
                            <a:latin typeface="Cambria Math" panose="02040503050406030204" pitchFamily="18" charset="0"/>
                          </a:rPr>
                        </m:ctrlPr>
                      </m:sSupPr>
                      <m:e>
                        <m:acc>
                          <m:accPr>
                            <m:chr m:val="⃗"/>
                            <m:ctrlPr>
                              <a:rPr lang="en-CA" i="1">
                                <a:latin typeface="Cambria Math" panose="02040503050406030204" pitchFamily="18" charset="0"/>
                              </a:rPr>
                            </m:ctrlPr>
                          </m:accPr>
                          <m:e>
                            <m:r>
                              <a:rPr lang="en-CA" i="1">
                                <a:latin typeface="Cambria Math" panose="02040503050406030204" pitchFamily="18" charset="0"/>
                              </a:rPr>
                              <m:t>𝑎</m:t>
                            </m:r>
                          </m:e>
                        </m:acc>
                      </m:e>
                      <m:sup>
                        <m:r>
                          <a:rPr lang="en-CA" i="1">
                            <a:latin typeface="Cambria Math" panose="02040503050406030204" pitchFamily="18" charset="0"/>
                          </a:rPr>
                          <m:t>∗</m:t>
                        </m:r>
                      </m:sup>
                    </m:sSup>
                  </m:oMath>
                </a14:m>
                <a:r>
                  <a:rPr lang="en-CA" dirty="0" smtClean="0"/>
                  <a:t> is the vector of best fit values for the parameters</a:t>
                </a:r>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1756756" y="4429091"/>
                <a:ext cx="8801961" cy="369332"/>
              </a:xfrm>
              <a:prstGeom prst="rect">
                <a:avLst/>
              </a:prstGeom>
              <a:blipFill>
                <a:blip r:embed="rId3"/>
                <a:stretch>
                  <a:fillRect l="-554" t="-23333" r="-762" b="-266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031104" y="5354575"/>
                <a:ext cx="1342419" cy="373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𝜖</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𝑖𝑗</m:t>
                                  </m:r>
                                </m:sub>
                              </m:sSub>
                            </m:e>
                          </m:d>
                        </m:e>
                        <m:sup>
                          <m:r>
                            <a:rPr lang="en-CA" b="0" i="1" smtClean="0">
                              <a:latin typeface="Cambria Math" panose="02040503050406030204" pitchFamily="18" charset="0"/>
                            </a:rPr>
                            <m:t>−1</m:t>
                          </m:r>
                        </m:sup>
                      </m:sSup>
                    </m:oMath>
                  </m:oMathPara>
                </a14:m>
                <a:endParaRPr lang="en-CA" dirty="0"/>
              </a:p>
            </p:txBody>
          </p:sp>
        </mc:Choice>
        <mc:Fallback xmlns="">
          <p:sp>
            <p:nvSpPr>
              <p:cNvPr id="8" name="TextBox 7"/>
              <p:cNvSpPr txBox="1">
                <a:spLocks noRot="1" noChangeAspect="1" noMove="1" noResize="1" noEditPoints="1" noAdjustHandles="1" noChangeArrowheads="1" noChangeShapeType="1" noTextEdit="1"/>
              </p:cNvSpPr>
              <p:nvPr/>
            </p:nvSpPr>
            <p:spPr>
              <a:xfrm>
                <a:off x="5031104" y="5354575"/>
                <a:ext cx="1342419" cy="373179"/>
              </a:xfrm>
              <a:prstGeom prst="rect">
                <a:avLst/>
              </a:prstGeom>
              <a:blipFill>
                <a:blip r:embed="rId4"/>
                <a:stretch>
                  <a:fillRect l="-2262" r="-1357" b="-19355"/>
                </a:stretch>
              </a:blipFill>
            </p:spPr>
            <p:txBody>
              <a:bodyPr/>
              <a:lstStyle/>
              <a:p>
                <a:r>
                  <a:rPr lang="en-CA">
                    <a:noFill/>
                  </a:rPr>
                  <a:t> </a:t>
                </a:r>
              </a:p>
            </p:txBody>
          </p:sp>
        </mc:Fallback>
      </mc:AlternateContent>
    </p:spTree>
    <p:extLst>
      <p:ext uri="{BB962C8B-B14F-4D97-AF65-F5344CB8AC3E}">
        <p14:creationId xmlns:p14="http://schemas.microsoft.com/office/powerpoint/2010/main" val="38372708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oMath>
                </a14:m>
                <a:r>
                  <a:rPr lang="en-US" dirty="0"/>
                  <a:t> is also an m x m matrix (or in our case, a </a:t>
                </a:r>
                <a:r>
                  <a:rPr lang="en-US" dirty="0" smtClean="0"/>
                  <a:t>4x4 </a:t>
                </a:r>
                <a:r>
                  <a:rPr lang="en-US" dirty="0"/>
                  <a:t>matrix since the </a:t>
                </a:r>
                <a:r>
                  <a:rPr lang="en-US" dirty="0" smtClean="0"/>
                  <a:t>sine squared </a:t>
                </a:r>
                <a:r>
                  <a:rPr lang="en-US" dirty="0"/>
                  <a:t>fit has </a:t>
                </a:r>
                <a:r>
                  <a:rPr lang="en-US" dirty="0" smtClean="0"/>
                  <a:t>four </a:t>
                </a:r>
                <a:r>
                  <a:rPr lang="en-US" dirty="0"/>
                  <a:t>parameters)</a:t>
                </a:r>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𝑖𝑖</m:t>
                        </m:r>
                      </m:sub>
                    </m:sSub>
                  </m:oMath>
                </a14:m>
                <a:r>
                  <a:rPr lang="en-US" dirty="0"/>
                  <a:t> is the variance of fit parameter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oMath>
                </a14:m>
                <a:r>
                  <a:rPr lang="en-US" dirty="0"/>
                  <a:t>, and so </a:t>
                </a:r>
                <a14:m>
                  <m:oMath xmlns:m="http://schemas.openxmlformats.org/officeDocument/2006/math">
                    <m:rad>
                      <m:radPr>
                        <m:degHide m:val="on"/>
                        <m:ctrlPr>
                          <a:rPr lang="en-CA" i="1">
                            <a:latin typeface="Cambria Math" panose="02040503050406030204" pitchFamily="18" charset="0"/>
                          </a:rPr>
                        </m:ctrlPr>
                      </m:radPr>
                      <m:deg/>
                      <m:e>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𝑖𝑖</m:t>
                            </m:r>
                          </m:sub>
                        </m:sSub>
                      </m:e>
                    </m:rad>
                  </m:oMath>
                </a14:m>
                <a:r>
                  <a:rPr lang="en-US" dirty="0"/>
                  <a:t> is the uncertainty of parameter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oMath>
                </a14:m>
                <a:endParaRPr lang="en-US"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oMath>
                </a14:m>
                <a:r>
                  <a:rPr lang="en-US" dirty="0"/>
                  <a:t> for </a:t>
                </a:r>
                <a:r>
                  <a:rPr lang="en-US" dirty="0" err="1"/>
                  <a:t>i</a:t>
                </a:r>
                <a:r>
                  <a:rPr lang="en-US" dirty="0"/>
                  <a:t> ≠ j is the covariance of parameters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oMath>
                </a14:m>
                <a:r>
                  <a:rPr lang="en-US" dirty="0"/>
                  <a:t> and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𝑗</m:t>
                        </m:r>
                      </m:sub>
                    </m:sSub>
                  </m:oMath>
                </a14:m>
                <a:endParaRPr lang="en-US"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oMath>
                </a14:m>
                <a:r>
                  <a:rPr lang="en-US" dirty="0"/>
                  <a:t> =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𝑗𝑖</m:t>
                        </m:r>
                      </m:sub>
                    </m:sSub>
                  </m:oMath>
                </a14:m>
                <a:r>
                  <a:rPr lang="en-US" dirty="0"/>
                  <a:t> (the covariance matrix is symmetric)</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t="-1431" r="-1740"/>
                </a:stretch>
              </a:blipFill>
            </p:spPr>
            <p:txBody>
              <a:bodyPr/>
              <a:lstStyle/>
              <a:p>
                <a:r>
                  <a:rPr lang="en-CA">
                    <a:noFill/>
                  </a:rPr>
                  <a:t> </a:t>
                </a:r>
              </a:p>
            </p:txBody>
          </p:sp>
        </mc:Fallback>
      </mc:AlternateContent>
    </p:spTree>
    <p:extLst>
      <p:ext uri="{BB962C8B-B14F-4D97-AF65-F5344CB8AC3E}">
        <p14:creationId xmlns:p14="http://schemas.microsoft.com/office/powerpoint/2010/main" val="233431533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US" dirty="0"/>
                  <a:t>Finding the parameter values that minimize </a:t>
                </a:r>
                <a:r>
                  <a:rPr lang="el-GR" dirty="0"/>
                  <a:t>χ</a:t>
                </a:r>
                <a:r>
                  <a:rPr lang="en-CA" baseline="30000" dirty="0"/>
                  <a:t>2</a:t>
                </a:r>
                <a:r>
                  <a:rPr lang="en-US" dirty="0"/>
                  <a:t> for our chosen fit model as well as the covariance matrix is relatively straightforward in </a:t>
                </a:r>
                <a:r>
                  <a:rPr lang="en-US" dirty="0" err="1"/>
                  <a:t>Matlab</a:t>
                </a:r>
                <a:r>
                  <a:rPr lang="en-US" dirty="0"/>
                  <a:t>. You just need to include the weights in the fit function call</a:t>
                </a:r>
              </a:p>
              <a:p>
                <a:r>
                  <a:rPr lang="en-US" dirty="0"/>
                  <a:t>If a weights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is passed to the fit </a:t>
                </a:r>
                <a:r>
                  <a:rPr lang="en-US" dirty="0" smtClean="0"/>
                  <a:t>function (using a name-value pair with name ‘Weights’), </a:t>
                </a:r>
                <a:r>
                  <a:rPr lang="en-US" dirty="0"/>
                  <a:t>the following expression is minimized:</a:t>
                </a:r>
              </a:p>
              <a:p>
                <a:endParaRPr lang="en-US" dirty="0"/>
              </a:p>
              <a:p>
                <a:endParaRPr lang="en-US" dirty="0"/>
              </a:p>
              <a:p>
                <a:r>
                  <a:rPr lang="en-US" dirty="0" smtClean="0"/>
                  <a:t>This time we will define a custom fit model rather than use a built-in fit model</a:t>
                </a:r>
                <a:endParaRPr lang="en-US"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40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683453" y="2557475"/>
                <a:ext cx="2163093"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683453" y="2557475"/>
                <a:ext cx="2163093" cy="871264"/>
              </a:xfrm>
              <a:prstGeom prst="rect">
                <a:avLst/>
              </a:prstGeom>
              <a:blipFill>
                <a:blip r:embed="rId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30009339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71915" y="666734"/>
            <a:ext cx="6488004" cy="4630972"/>
          </a:xfrm>
          <a:prstGeom prst="rect">
            <a:avLst/>
          </a:prstGeom>
        </p:spPr>
      </p:pic>
      <p:sp>
        <p:nvSpPr>
          <p:cNvPr id="5" name="TextBox 4"/>
          <p:cNvSpPr txBox="1"/>
          <p:nvPr/>
        </p:nvSpPr>
        <p:spPr>
          <a:xfrm>
            <a:off x="424477" y="1665873"/>
            <a:ext cx="1768497" cy="923330"/>
          </a:xfrm>
          <a:prstGeom prst="rect">
            <a:avLst/>
          </a:prstGeom>
          <a:solidFill>
            <a:schemeClr val="accent1"/>
          </a:solidFill>
        </p:spPr>
        <p:txBody>
          <a:bodyPr wrap="square" rtlCol="0">
            <a:spAutoFit/>
          </a:bodyPr>
          <a:lstStyle/>
          <a:p>
            <a:r>
              <a:rPr lang="en-CA" dirty="0" smtClean="0"/>
              <a:t>Define </a:t>
            </a:r>
            <a:r>
              <a:rPr lang="en-CA" dirty="0" err="1" smtClean="0"/>
              <a:t>fittype</a:t>
            </a:r>
            <a:r>
              <a:rPr lang="en-CA" dirty="0" smtClean="0"/>
              <a:t> for custom model</a:t>
            </a:r>
            <a:endParaRPr lang="en-CA" dirty="0"/>
          </a:p>
        </p:txBody>
      </p:sp>
      <p:cxnSp>
        <p:nvCxnSpPr>
          <p:cNvPr id="6" name="Straight Arrow Connector 5"/>
          <p:cNvCxnSpPr/>
          <p:nvPr/>
        </p:nvCxnSpPr>
        <p:spPr>
          <a:xfrm>
            <a:off x="2297454" y="2212589"/>
            <a:ext cx="951271" cy="64038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1057" y="2812374"/>
            <a:ext cx="1857486" cy="1200329"/>
          </a:xfrm>
          <a:prstGeom prst="rect">
            <a:avLst/>
          </a:prstGeom>
          <a:solidFill>
            <a:schemeClr val="accent1"/>
          </a:solidFill>
        </p:spPr>
        <p:txBody>
          <a:bodyPr wrap="square" rtlCol="0">
            <a:spAutoFit/>
          </a:bodyPr>
          <a:lstStyle/>
          <a:p>
            <a:r>
              <a:rPr lang="en-CA" dirty="0" smtClean="0"/>
              <a:t>Fit object (contains parameter values from the fit)</a:t>
            </a:r>
            <a:endParaRPr lang="en-CA" dirty="0"/>
          </a:p>
        </p:txBody>
      </p:sp>
      <p:cxnSp>
        <p:nvCxnSpPr>
          <p:cNvPr id="8" name="Straight Arrow Connector 7"/>
          <p:cNvCxnSpPr/>
          <p:nvPr/>
        </p:nvCxnSpPr>
        <p:spPr>
          <a:xfrm>
            <a:off x="2297454" y="3013286"/>
            <a:ext cx="1097387" cy="37135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5488" y="4691079"/>
            <a:ext cx="1857486" cy="923330"/>
          </a:xfrm>
          <a:prstGeom prst="rect">
            <a:avLst/>
          </a:prstGeom>
          <a:solidFill>
            <a:schemeClr val="accent1"/>
          </a:solidFill>
        </p:spPr>
        <p:txBody>
          <a:bodyPr wrap="square" rtlCol="0">
            <a:spAutoFit/>
          </a:bodyPr>
          <a:lstStyle/>
          <a:p>
            <a:r>
              <a:rPr lang="en-CA" dirty="0" smtClean="0"/>
              <a:t>Objects containing more fit details</a:t>
            </a:r>
            <a:endParaRPr lang="en-CA" dirty="0"/>
          </a:p>
        </p:txBody>
      </p:sp>
      <p:cxnSp>
        <p:nvCxnSpPr>
          <p:cNvPr id="10" name="Straight Arrow Connector 9"/>
          <p:cNvCxnSpPr/>
          <p:nvPr/>
        </p:nvCxnSpPr>
        <p:spPr>
          <a:xfrm flipV="1">
            <a:off x="2268543" y="3595690"/>
            <a:ext cx="1398803" cy="98112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297454" y="3551808"/>
            <a:ext cx="1902543" cy="110614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70829" y="6036089"/>
            <a:ext cx="1971093" cy="646331"/>
          </a:xfrm>
          <a:prstGeom prst="rect">
            <a:avLst/>
          </a:prstGeom>
          <a:solidFill>
            <a:schemeClr val="accent1"/>
          </a:solidFill>
        </p:spPr>
        <p:txBody>
          <a:bodyPr wrap="square" rtlCol="0">
            <a:spAutoFit/>
          </a:bodyPr>
          <a:lstStyle/>
          <a:p>
            <a:r>
              <a:rPr lang="en-CA" dirty="0" smtClean="0"/>
              <a:t>Weighted Jacobian matrix of model fit</a:t>
            </a:r>
            <a:endParaRPr lang="en-CA" dirty="0"/>
          </a:p>
        </p:txBody>
      </p:sp>
      <p:cxnSp>
        <p:nvCxnSpPr>
          <p:cNvPr id="22" name="Straight Arrow Connector 21"/>
          <p:cNvCxnSpPr/>
          <p:nvPr/>
        </p:nvCxnSpPr>
        <p:spPr>
          <a:xfrm flipV="1">
            <a:off x="2893360" y="4390514"/>
            <a:ext cx="457452" cy="146530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8038284" y="4726077"/>
                <a:ext cx="1179902" cy="369332"/>
              </a:xfrm>
              <a:prstGeom prst="rect">
                <a:avLst/>
              </a:prstGeom>
              <a:solidFill>
                <a:schemeClr val="accent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ea typeface="Cambria Math" panose="02040503050406030204" pitchFamily="18" charset="0"/>
                        </a:rPr>
                        <m:t>𝛼</m:t>
                      </m:r>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𝐽</m:t>
                          </m:r>
                        </m:e>
                        <m:sup>
                          <m:r>
                            <a:rPr lang="en-CA" b="0" i="1" smtClean="0">
                              <a:latin typeface="Cambria Math" panose="02040503050406030204" pitchFamily="18" charset="0"/>
                              <a:ea typeface="Cambria Math" panose="02040503050406030204" pitchFamily="18" charset="0"/>
                            </a:rPr>
                            <m:t>𝑇</m:t>
                          </m:r>
                        </m:sup>
                      </m:sSup>
                      <m:r>
                        <a:rPr lang="en-CA" b="0" i="1" smtClean="0">
                          <a:latin typeface="Cambria Math" panose="02040503050406030204" pitchFamily="18" charset="0"/>
                          <a:ea typeface="Cambria Math" panose="02040503050406030204" pitchFamily="18" charset="0"/>
                        </a:rPr>
                        <m:t>𝐽</m:t>
                      </m:r>
                    </m:oMath>
                  </m:oMathPara>
                </a14:m>
                <a:endParaRPr lang="en-CA" dirty="0"/>
              </a:p>
            </p:txBody>
          </p:sp>
        </mc:Choice>
        <mc:Fallback xmlns="">
          <p:sp>
            <p:nvSpPr>
              <p:cNvPr id="23" name="TextBox 22"/>
              <p:cNvSpPr txBox="1">
                <a:spLocks noRot="1" noChangeAspect="1" noMove="1" noResize="1" noEditPoints="1" noAdjustHandles="1" noChangeArrowheads="1" noChangeShapeType="1" noTextEdit="1"/>
              </p:cNvSpPr>
              <p:nvPr/>
            </p:nvSpPr>
            <p:spPr>
              <a:xfrm>
                <a:off x="8038284" y="4726077"/>
                <a:ext cx="1179902" cy="369332"/>
              </a:xfrm>
              <a:prstGeom prst="rect">
                <a:avLst/>
              </a:prstGeom>
              <a:blipFill>
                <a:blip r:embed="rId3"/>
                <a:stretch>
                  <a:fillRect b="-9836"/>
                </a:stretch>
              </a:blipFill>
            </p:spPr>
            <p:txBody>
              <a:bodyPr/>
              <a:lstStyle/>
              <a:p>
                <a:r>
                  <a:rPr lang="en-CA">
                    <a:noFill/>
                  </a:rPr>
                  <a:t> </a:t>
                </a:r>
              </a:p>
            </p:txBody>
          </p:sp>
        </mc:Fallback>
      </mc:AlternateContent>
      <p:cxnSp>
        <p:nvCxnSpPr>
          <p:cNvPr id="24" name="Straight Arrow Connector 23"/>
          <p:cNvCxnSpPr/>
          <p:nvPr/>
        </p:nvCxnSpPr>
        <p:spPr>
          <a:xfrm flipH="1">
            <a:off x="5788187" y="4910743"/>
            <a:ext cx="2091830"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6180798" y="5307564"/>
                <a:ext cx="1857486" cy="1523238"/>
              </a:xfrm>
              <a:prstGeom prst="rect">
                <a:avLst/>
              </a:prstGeom>
              <a:solidFill>
                <a:schemeClr val="accent1"/>
              </a:solidFill>
            </p:spPr>
            <p:txBody>
              <a:bodyPr wrap="square" rtlCol="0">
                <a:spAutoFit/>
              </a:bodyPr>
              <a:lstStyle/>
              <a:p>
                <a:r>
                  <a:rPr lang="en-CA" dirty="0" err="1" smtClean="0"/>
                  <a:t>y_err</a:t>
                </a:r>
                <a:r>
                  <a:rPr lang="en-CA" dirty="0" smtClean="0"/>
                  <a:t> is the vector of </a:t>
                </a:r>
                <a:r>
                  <a:rPr lang="el-GR" dirty="0" smtClean="0"/>
                  <a:t>σ</a:t>
                </a:r>
                <a:r>
                  <a:rPr lang="en-CA" baseline="-25000" dirty="0" err="1" smtClean="0"/>
                  <a:t>y,i</a:t>
                </a:r>
                <a:r>
                  <a:rPr lang="en-CA" dirty="0" smtClean="0"/>
                  <a:t>. The least squares weights need to be </a:t>
                </a:r>
                <a:r>
                  <a:rPr lang="en-US" dirty="0"/>
                  <a:t>1/</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b="0" i="1" smtClean="0">
                            <a:latin typeface="Cambria Math" panose="02040503050406030204" pitchFamily="18" charset="0"/>
                            <a:ea typeface="Cambria Math" panose="02040503050406030204" pitchFamily="18" charset="0"/>
                          </a:rPr>
                          <m:t>𝑦</m:t>
                        </m:r>
                        <m:r>
                          <a:rPr lang="en-CA" b="0" i="1" smtClean="0">
                            <a:latin typeface="Cambria Math" panose="02040503050406030204" pitchFamily="18" charset="0"/>
                            <a:ea typeface="Cambria Math" panose="02040503050406030204" pitchFamily="18" charset="0"/>
                          </a:rPr>
                          <m:t>,</m:t>
                        </m:r>
                        <m:r>
                          <a:rPr lang="en-CA" i="1">
                            <a:latin typeface="Cambria Math" panose="02040503050406030204" pitchFamily="18" charset="0"/>
                          </a:rPr>
                          <m:t>𝑖</m:t>
                        </m:r>
                      </m:sub>
                      <m:sup>
                        <m:r>
                          <a:rPr lang="en-CA" i="1">
                            <a:latin typeface="Cambria Math" panose="02040503050406030204" pitchFamily="18" charset="0"/>
                          </a:rPr>
                          <m:t>2</m:t>
                        </m:r>
                      </m:sup>
                    </m:sSubSup>
                  </m:oMath>
                </a14:m>
                <a:endParaRPr lang="en-CA" dirty="0"/>
              </a:p>
            </p:txBody>
          </p:sp>
        </mc:Choice>
        <mc:Fallback xmlns="">
          <p:sp>
            <p:nvSpPr>
              <p:cNvPr id="26" name="TextBox 25"/>
              <p:cNvSpPr txBox="1">
                <a:spLocks noRot="1" noChangeAspect="1" noMove="1" noResize="1" noEditPoints="1" noAdjustHandles="1" noChangeArrowheads="1" noChangeShapeType="1" noTextEdit="1"/>
              </p:cNvSpPr>
              <p:nvPr/>
            </p:nvSpPr>
            <p:spPr>
              <a:xfrm>
                <a:off x="6180798" y="5307564"/>
                <a:ext cx="1857486" cy="1523238"/>
              </a:xfrm>
              <a:prstGeom prst="rect">
                <a:avLst/>
              </a:prstGeom>
              <a:blipFill>
                <a:blip r:embed="rId4"/>
                <a:stretch>
                  <a:fillRect l="-2951" t="-2400" r="-656" b="-3600"/>
                </a:stretch>
              </a:blipFill>
            </p:spPr>
            <p:txBody>
              <a:bodyPr/>
              <a:lstStyle/>
              <a:p>
                <a:r>
                  <a:rPr lang="en-CA">
                    <a:noFill/>
                  </a:rPr>
                  <a:t> </a:t>
                </a:r>
              </a:p>
            </p:txBody>
          </p:sp>
        </mc:Fallback>
      </mc:AlternateContent>
      <p:cxnSp>
        <p:nvCxnSpPr>
          <p:cNvPr id="27" name="Straight Arrow Connector 26"/>
          <p:cNvCxnSpPr/>
          <p:nvPr/>
        </p:nvCxnSpPr>
        <p:spPr>
          <a:xfrm flipH="1" flipV="1">
            <a:off x="5067598" y="3806324"/>
            <a:ext cx="2387192" cy="140680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438861" y="200159"/>
            <a:ext cx="2511402" cy="5355312"/>
          </a:xfrm>
          <a:prstGeom prst="rect">
            <a:avLst/>
          </a:prstGeom>
          <a:solidFill>
            <a:schemeClr val="accent1"/>
          </a:solidFill>
        </p:spPr>
        <p:txBody>
          <a:bodyPr wrap="square" rtlCol="0">
            <a:spAutoFit/>
          </a:bodyPr>
          <a:lstStyle/>
          <a:p>
            <a:r>
              <a:rPr lang="en-US" dirty="0" smtClean="0"/>
              <a:t>You can provide a vector of initial guesses for the fit parameters by using a name-value pair with name ‘</a:t>
            </a:r>
            <a:r>
              <a:rPr lang="en-US" dirty="0" err="1" smtClean="0"/>
              <a:t>StartPoint</a:t>
            </a:r>
            <a:r>
              <a:rPr lang="en-US" dirty="0" smtClean="0"/>
              <a:t>’. </a:t>
            </a:r>
          </a:p>
          <a:p>
            <a:endParaRPr lang="en-US" dirty="0" smtClean="0"/>
          </a:p>
          <a:p>
            <a:r>
              <a:rPr lang="en-US" dirty="0" smtClean="0"/>
              <a:t>Sometimes it helps to guess values that are pretty close to assist the fitting to settle at the right values.</a:t>
            </a:r>
          </a:p>
          <a:p>
            <a:endParaRPr lang="en-US" dirty="0" smtClean="0"/>
          </a:p>
          <a:p>
            <a:r>
              <a:rPr lang="en-US" dirty="0" smtClean="0"/>
              <a:t>You may want to verify the order of the parameters for the start point vector by executing </a:t>
            </a:r>
            <a:r>
              <a:rPr lang="en-US" dirty="0" err="1" smtClean="0"/>
              <a:t>coeffnames</a:t>
            </a:r>
            <a:r>
              <a:rPr lang="en-US" dirty="0" smtClean="0"/>
              <a:t>(</a:t>
            </a:r>
            <a:r>
              <a:rPr lang="en-US" dirty="0" err="1" smtClean="0"/>
              <a:t>ft</a:t>
            </a:r>
            <a:r>
              <a:rPr lang="en-US" dirty="0" smtClean="0"/>
              <a:t>) in the command window. </a:t>
            </a:r>
            <a:endParaRPr lang="en-CA" dirty="0"/>
          </a:p>
        </p:txBody>
      </p:sp>
      <p:cxnSp>
        <p:nvCxnSpPr>
          <p:cNvPr id="31" name="Straight Arrow Connector 30"/>
          <p:cNvCxnSpPr/>
          <p:nvPr/>
        </p:nvCxnSpPr>
        <p:spPr>
          <a:xfrm flipH="1">
            <a:off x="8038284" y="1576552"/>
            <a:ext cx="1296096" cy="197525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50759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88991" y="1087148"/>
            <a:ext cx="6488004" cy="4630972"/>
          </a:xfrm>
          <a:prstGeom prst="rect">
            <a:avLst/>
          </a:prstGeom>
        </p:spPr>
      </p:pic>
      <mc:AlternateContent xmlns:mc="http://schemas.openxmlformats.org/markup-compatibility/2006" xmlns:a14="http://schemas.microsoft.com/office/drawing/2010/main">
        <mc:Choice Requires="a14">
          <p:sp>
            <p:nvSpPr>
              <p:cNvPr id="18" name="TextBox 17"/>
              <p:cNvSpPr txBox="1"/>
              <p:nvPr/>
            </p:nvSpPr>
            <p:spPr>
              <a:xfrm>
                <a:off x="896342" y="1396828"/>
                <a:ext cx="3882044" cy="4011611"/>
              </a:xfrm>
              <a:prstGeom prst="rect">
                <a:avLst/>
              </a:prstGeom>
              <a:solidFill>
                <a:schemeClr val="accent1"/>
              </a:solidFill>
            </p:spPr>
            <p:txBody>
              <a:bodyPr wrap="square" rtlCol="0">
                <a:spAutoFit/>
              </a:bodyPr>
              <a:lstStyle/>
              <a:p>
                <a:r>
                  <a:rPr lang="en-CA" dirty="0" smtClean="0"/>
                  <a:t>Weighted Jacobian matrix of model fit</a:t>
                </a:r>
              </a:p>
              <a:p>
                <a:endParaRPr lang="en-CA" dirty="0"/>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𝐽</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𝑘</m:t>
                          </m:r>
                        </m:sub>
                        <m:sup/>
                        <m:e>
                          <m:sSub>
                            <m:sSubPr>
                              <m:ctrlPr>
                                <a:rPr lang="en-CA" i="1">
                                  <a:latin typeface="Cambria Math" panose="02040503050406030204" pitchFamily="18" charset="0"/>
                                </a:rPr>
                              </m:ctrlPr>
                            </m:sSubPr>
                            <m:e>
                              <m:d>
                                <m:dPr>
                                  <m:begChr m:val=""/>
                                  <m:endChr m:val="|"/>
                                  <m:ctrlPr>
                                    <a:rPr lang="en-CA" i="1">
                                      <a:latin typeface="Cambria Math" panose="02040503050406030204" pitchFamily="18" charset="0"/>
                                    </a:rPr>
                                  </m:ctrlPr>
                                </m:dPr>
                                <m:e>
                                  <m:sSubSup>
                                    <m:sSubSupPr>
                                      <m:ctrlPr>
                                        <a:rPr lang="en-CA" i="1">
                                          <a:latin typeface="Cambria Math" panose="02040503050406030204" pitchFamily="18" charset="0"/>
                                        </a:rPr>
                                      </m:ctrlPr>
                                    </m:sSubSupPr>
                                    <m:e>
                                      <m:r>
                                        <a:rPr lang="en-CA" i="1">
                                          <a:latin typeface="Cambria Math" panose="02040503050406030204" pitchFamily="18" charset="0"/>
                                        </a:rPr>
                                        <m:t>𝑊</m:t>
                                      </m:r>
                                    </m:e>
                                    <m:sub>
                                      <m:r>
                                        <a:rPr lang="en-CA" i="1">
                                          <a:latin typeface="Cambria Math" panose="02040503050406030204" pitchFamily="18" charset="0"/>
                                        </a:rPr>
                                        <m:t>𝑖</m:t>
                                      </m:r>
                                      <m:r>
                                        <a:rPr lang="en-CA" b="0" i="1" smtClean="0">
                                          <a:latin typeface="Cambria Math" panose="02040503050406030204" pitchFamily="18" charset="0"/>
                                        </a:rPr>
                                        <m:t>𝑘</m:t>
                                      </m:r>
                                    </m:sub>
                                    <m:sup>
                                      <m:r>
                                        <a:rPr lang="en-CA" i="1">
                                          <a:latin typeface="Cambria Math" panose="02040503050406030204" pitchFamily="18" charset="0"/>
                                        </a:rPr>
                                        <m:t>1/2</m:t>
                                      </m:r>
                                    </m:sup>
                                  </m:sSubSup>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𝑓</m:t>
                                      </m:r>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𝑘</m:t>
                                          </m:r>
                                        </m:sub>
                                      </m:sSub>
                                      <m:r>
                                        <a:rPr lang="en-CA" i="1">
                                          <a:latin typeface="Cambria Math" panose="02040503050406030204" pitchFamily="18" charset="0"/>
                                          <a:ea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𝑎</m:t>
                                          </m:r>
                                        </m:e>
                                      </m:acc>
                                      <m:r>
                                        <a:rPr lang="en-CA" i="1">
                                          <a:latin typeface="Cambria Math" panose="02040503050406030204" pitchFamily="18" charset="0"/>
                                        </a:rPr>
                                        <m:t>)</m:t>
                                      </m:r>
                                    </m:num>
                                    <m:den>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𝑎</m:t>
                                          </m:r>
                                        </m:e>
                                        <m:sub>
                                          <m:r>
                                            <a:rPr lang="en-CA" i="1">
                                              <a:latin typeface="Cambria Math" panose="02040503050406030204" pitchFamily="18" charset="0"/>
                                              <a:ea typeface="Cambria Math" panose="02040503050406030204" pitchFamily="18" charset="0"/>
                                            </a:rPr>
                                            <m:t>𝑗</m:t>
                                          </m:r>
                                        </m:sub>
                                      </m:sSub>
                                    </m:den>
                                  </m:f>
                                </m:e>
                              </m:d>
                            </m:e>
                            <m:sub>
                              <m:acc>
                                <m:accPr>
                                  <m:chr m:val="⃗"/>
                                  <m:ctrlPr>
                                    <a:rPr lang="en-CA" i="1">
                                      <a:latin typeface="Cambria Math" panose="02040503050406030204" pitchFamily="18" charset="0"/>
                                    </a:rPr>
                                  </m:ctrlPr>
                                </m:accPr>
                                <m:e>
                                  <m:r>
                                    <a:rPr lang="en-CA" i="1">
                                      <a:latin typeface="Cambria Math" panose="02040503050406030204" pitchFamily="18" charset="0"/>
                                    </a:rPr>
                                    <m:t>𝑎</m:t>
                                  </m:r>
                                </m:e>
                              </m:acc>
                              <m:r>
                                <a:rPr lang="en-CA" i="1">
                                  <a:latin typeface="Cambria Math" panose="02040503050406030204" pitchFamily="18" charset="0"/>
                                </a:rPr>
                                <m:t>=</m:t>
                              </m:r>
                              <m:sSup>
                                <m:sSupPr>
                                  <m:ctrlPr>
                                    <a:rPr lang="en-CA" i="1">
                                      <a:latin typeface="Cambria Math" panose="02040503050406030204" pitchFamily="18" charset="0"/>
                                    </a:rPr>
                                  </m:ctrlPr>
                                </m:sSupPr>
                                <m:e>
                                  <m:acc>
                                    <m:accPr>
                                      <m:chr m:val="⃗"/>
                                      <m:ctrlPr>
                                        <a:rPr lang="en-CA" i="1">
                                          <a:latin typeface="Cambria Math" panose="02040503050406030204" pitchFamily="18" charset="0"/>
                                        </a:rPr>
                                      </m:ctrlPr>
                                    </m:accPr>
                                    <m:e>
                                      <m:r>
                                        <a:rPr lang="en-CA" i="1">
                                          <a:latin typeface="Cambria Math" panose="02040503050406030204" pitchFamily="18" charset="0"/>
                                        </a:rPr>
                                        <m:t>𝑎</m:t>
                                      </m:r>
                                    </m:e>
                                  </m:acc>
                                </m:e>
                                <m:sup>
                                  <m:r>
                                    <a:rPr lang="en-CA" i="1">
                                      <a:latin typeface="Cambria Math" panose="02040503050406030204" pitchFamily="18" charset="0"/>
                                    </a:rPr>
                                    <m:t>∗</m:t>
                                  </m:r>
                                </m:sup>
                              </m:sSup>
                            </m:sub>
                          </m:sSub>
                        </m:e>
                      </m:nary>
                    </m:oMath>
                  </m:oMathPara>
                </a14:m>
                <a:endParaRPr lang="en-CA" dirty="0" smtClean="0"/>
              </a:p>
              <a:p>
                <a:endParaRPr lang="en-CA" dirty="0"/>
              </a:p>
              <a:p>
                <a:r>
                  <a:rPr lang="en-CA" dirty="0" smtClean="0"/>
                  <a:t>	with</a:t>
                </a:r>
              </a:p>
              <a:p>
                <a:endParaRPr lang="en-CA" dirty="0" smtClean="0"/>
              </a:p>
              <a:p>
                <a:pPr/>
                <a14:m>
                  <m:oMathPara xmlns:m="http://schemas.openxmlformats.org/officeDocument/2006/math">
                    <m:oMathParaPr>
                      <m:jc m:val="centerGroup"/>
                    </m:oMathParaPr>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rPr>
                            <m:t>𝑊</m:t>
                          </m:r>
                        </m:e>
                        <m:sub>
                          <m:r>
                            <a:rPr lang="en-CA" i="1">
                              <a:latin typeface="Cambria Math" panose="02040503050406030204" pitchFamily="18" charset="0"/>
                            </a:rPr>
                            <m:t>𝑖</m:t>
                          </m:r>
                          <m:r>
                            <a:rPr lang="en-CA" b="0" i="1" smtClean="0">
                              <a:latin typeface="Cambria Math" panose="02040503050406030204" pitchFamily="18" charset="0"/>
                            </a:rPr>
                            <m:t>𝑖</m:t>
                          </m:r>
                        </m:sub>
                        <m:sup>
                          <m:r>
                            <a:rPr lang="en-CA" i="1">
                              <a:latin typeface="Cambria Math" panose="02040503050406030204" pitchFamily="18" charset="0"/>
                            </a:rPr>
                            <m:t>1/2</m:t>
                          </m:r>
                        </m:sup>
                      </m:sSubSup>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𝜎</m:t>
                              </m:r>
                            </m:e>
                            <m:sub>
                              <m:r>
                                <a:rPr lang="en-CA" b="0" i="1" smtClean="0">
                                  <a:latin typeface="Cambria Math" panose="02040503050406030204" pitchFamily="18" charset="0"/>
                                </a:rPr>
                                <m:t>𝑖</m:t>
                              </m:r>
                            </m:sub>
                          </m:sSub>
                        </m:den>
                      </m:f>
                    </m:oMath>
                  </m:oMathPara>
                </a14:m>
                <a:endParaRPr lang="en-CA" b="0" dirty="0" smtClean="0"/>
              </a:p>
              <a:p>
                <a:endParaRPr lang="en-CA" b="0" dirty="0" smtClean="0"/>
              </a:p>
              <a:p>
                <a:r>
                  <a:rPr lang="en-CA" dirty="0" smtClean="0"/>
                  <a:t>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rPr>
                          <m:t>𝑊</m:t>
                        </m:r>
                      </m:e>
                      <m:sub>
                        <m:r>
                          <a:rPr lang="en-CA" i="1">
                            <a:latin typeface="Cambria Math" panose="02040503050406030204" pitchFamily="18" charset="0"/>
                          </a:rPr>
                          <m:t>𝑖</m:t>
                        </m:r>
                        <m:r>
                          <a:rPr lang="en-CA" b="0" i="1" smtClean="0">
                            <a:latin typeface="Cambria Math" panose="02040503050406030204" pitchFamily="18" charset="0"/>
                          </a:rPr>
                          <m:t>𝑗</m:t>
                        </m:r>
                      </m:sub>
                      <m:sup>
                        <m:r>
                          <a:rPr lang="en-CA" i="1">
                            <a:latin typeface="Cambria Math" panose="02040503050406030204" pitchFamily="18" charset="0"/>
                          </a:rPr>
                          <m:t>1/2</m:t>
                        </m:r>
                      </m:sup>
                    </m:sSubSup>
                    <m:r>
                      <a:rPr lang="en-CA" i="1">
                        <a:latin typeface="Cambria Math" panose="02040503050406030204" pitchFamily="18" charset="0"/>
                      </a:rPr>
                      <m:t>=</m:t>
                    </m:r>
                    <m:r>
                      <a:rPr lang="en-CA" b="0" i="1" smtClean="0">
                        <a:latin typeface="Cambria Math" panose="02040503050406030204" pitchFamily="18" charset="0"/>
                      </a:rPr>
                      <m:t>0</m:t>
                    </m:r>
                    <m:r>
                      <a:rPr lang="en-CA" b="0" i="0" smtClean="0">
                        <a:latin typeface="Cambria Math" panose="02040503050406030204" pitchFamily="18" charset="0"/>
                      </a:rPr>
                      <m:t>, </m:t>
                    </m:r>
                  </m:oMath>
                </a14:m>
                <a:r>
                  <a:rPr lang="en-US" dirty="0" smtClean="0"/>
                  <a:t>for i </a:t>
                </a:r>
                <a:r>
                  <a:rPr lang="en-US" dirty="0"/>
                  <a:t>≠ </a:t>
                </a:r>
                <a:r>
                  <a:rPr lang="en-US" dirty="0" smtClean="0"/>
                  <a:t>j</a:t>
                </a:r>
              </a:p>
              <a:p>
                <a:endParaRPr lang="en-US" dirty="0" smtClean="0"/>
              </a:p>
              <a:p>
                <a:r>
                  <a:rPr lang="en-US" dirty="0" smtClean="0"/>
                  <a:t>Exercise: show </a:t>
                </a:r>
                <a14:m>
                  <m:oMath xmlns:m="http://schemas.openxmlformats.org/officeDocument/2006/math">
                    <m:r>
                      <a:rPr lang="en-CA" i="1">
                        <a:latin typeface="Cambria Math" panose="02040503050406030204" pitchFamily="18" charset="0"/>
                        <a:ea typeface="Cambria Math" panose="02040503050406030204" pitchFamily="18" charset="0"/>
                      </a:rPr>
                      <m:t>𝛼</m:t>
                    </m:r>
                    <m:r>
                      <a:rPr lang="en-CA" i="1">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𝐽</m:t>
                        </m:r>
                      </m:e>
                      <m:sup>
                        <m:r>
                          <a:rPr lang="en-CA" i="1">
                            <a:latin typeface="Cambria Math" panose="02040503050406030204" pitchFamily="18" charset="0"/>
                            <a:ea typeface="Cambria Math" panose="02040503050406030204" pitchFamily="18" charset="0"/>
                          </a:rPr>
                          <m:t>𝑇</m:t>
                        </m:r>
                      </m:sup>
                    </m:sSup>
                    <m:r>
                      <a:rPr lang="en-CA" i="1">
                        <a:latin typeface="Cambria Math" panose="02040503050406030204" pitchFamily="18" charset="0"/>
                        <a:ea typeface="Cambria Math" panose="02040503050406030204" pitchFamily="18" charset="0"/>
                      </a:rPr>
                      <m:t>𝐽</m:t>
                    </m:r>
                  </m:oMath>
                </a14:m>
                <a:endParaRPr lang="en-CA" dirty="0"/>
              </a:p>
            </p:txBody>
          </p:sp>
        </mc:Choice>
        <mc:Fallback xmlns="">
          <p:sp>
            <p:nvSpPr>
              <p:cNvPr id="18" name="TextBox 17"/>
              <p:cNvSpPr txBox="1">
                <a:spLocks noRot="1" noChangeAspect="1" noMove="1" noResize="1" noEditPoints="1" noAdjustHandles="1" noChangeArrowheads="1" noChangeShapeType="1" noTextEdit="1"/>
              </p:cNvSpPr>
              <p:nvPr/>
            </p:nvSpPr>
            <p:spPr>
              <a:xfrm>
                <a:off x="896342" y="1396828"/>
                <a:ext cx="3882044" cy="4011611"/>
              </a:xfrm>
              <a:prstGeom prst="rect">
                <a:avLst/>
              </a:prstGeom>
              <a:blipFill>
                <a:blip r:embed="rId3"/>
                <a:stretch>
                  <a:fillRect l="-1256" t="-760" b="-1520"/>
                </a:stretch>
              </a:blipFill>
            </p:spPr>
            <p:txBody>
              <a:bodyPr/>
              <a:lstStyle/>
              <a:p>
                <a:r>
                  <a:rPr lang="en-CA">
                    <a:noFill/>
                  </a:rPr>
                  <a:t> </a:t>
                </a:r>
              </a:p>
            </p:txBody>
          </p:sp>
        </mc:Fallback>
      </mc:AlternateContent>
    </p:spTree>
    <p:extLst>
      <p:ext uri="{BB962C8B-B14F-4D97-AF65-F5344CB8AC3E}">
        <p14:creationId xmlns:p14="http://schemas.microsoft.com/office/powerpoint/2010/main" val="18760307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CA" dirty="0" smtClean="0"/>
                  <a:t>Aside: how I picked the start point</a:t>
                </a:r>
              </a:p>
              <a:p>
                <a:r>
                  <a:rPr lang="en-CA" dirty="0" smtClean="0"/>
                  <a:t>The standard sine squared curve oscillates from 0 to 1 and has a period of </a:t>
                </a:r>
                <a:r>
                  <a:rPr lang="el-GR" dirty="0"/>
                  <a:t>π</a:t>
                </a:r>
                <a:r>
                  <a:rPr lang="en-CA" dirty="0" smtClean="0"/>
                  <a:t>. </a:t>
                </a:r>
              </a:p>
              <a:p>
                <a:r>
                  <a:rPr lang="en-CA" dirty="0" smtClean="0"/>
                  <a:t>As can be seen on the plot a few slides ago, the curve oscillates from about -1 to 1 and has a period of about </a:t>
                </a:r>
                <a:r>
                  <a:rPr lang="el-GR" dirty="0" smtClean="0"/>
                  <a:t>π</a:t>
                </a:r>
                <a:endParaRPr lang="en-CA" dirty="0" smtClean="0"/>
              </a:p>
              <a:p>
                <a:r>
                  <a:rPr lang="en-CA" dirty="0" smtClean="0"/>
                  <a:t>Therefore we need to scale the amplitude by 2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oMath>
                </a14:m>
                <a:r>
                  <a:rPr lang="en-CA" dirty="0" smtClean="0"/>
                  <a:t>=2), shift the curve down by 1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4</m:t>
                        </m:r>
                      </m:sub>
                    </m:sSub>
                  </m:oMath>
                </a14:m>
                <a:r>
                  <a:rPr lang="en-CA" dirty="0" smtClean="0"/>
                  <a:t>=-1), and don’t do any frequency scaling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2</m:t>
                        </m:r>
                      </m:sub>
                    </m:sSub>
                  </m:oMath>
                </a14:m>
                <a:r>
                  <a:rPr lang="en-CA" dirty="0" smtClean="0"/>
                  <a:t>=1)</a:t>
                </a:r>
              </a:p>
              <a:p>
                <a:r>
                  <a:rPr lang="en-CA" dirty="0" smtClean="0"/>
                  <a:t>The standard sine squared curve has a minimum at x=0. In the plot it looks like the curve is leading the standard curve by a quarter period, i.e. the phase shift is </a:t>
                </a:r>
                <a:r>
                  <a:rPr lang="el-GR" dirty="0"/>
                  <a:t>π</a:t>
                </a:r>
                <a:r>
                  <a:rPr lang="en-CA" dirty="0" smtClean="0"/>
                  <a:t>/4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3</m:t>
                        </m:r>
                      </m:sub>
                    </m:sSub>
                  </m:oMath>
                </a14:m>
                <a:r>
                  <a:rPr lang="en-CA" dirty="0" smtClean="0"/>
                  <a:t>=</a:t>
                </a:r>
                <a:r>
                  <a:rPr lang="el-GR" dirty="0"/>
                  <a:t>π</a:t>
                </a:r>
                <a:r>
                  <a:rPr lang="en-CA" dirty="0" smtClean="0"/>
                  <a:t>/4)</a:t>
                </a:r>
                <a:endParaRPr lang="en-US" dirty="0"/>
              </a:p>
              <a:p>
                <a:pPr marL="0" indent="0">
                  <a:buNone/>
                </a:pPr>
                <a:endParaRPr lang="en-CA" dirty="0"/>
              </a:p>
              <a:p>
                <a:pPr marL="0" indent="0">
                  <a:buNone/>
                </a:pPr>
                <a:endParaRPr lang="en-CA" dirty="0"/>
              </a:p>
              <a:p>
                <a:endParaRPr lang="en-CA"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812"/>
                </a:stretch>
              </a:blipFill>
            </p:spPr>
            <p:txBody>
              <a:bodyPr/>
              <a:lstStyle/>
              <a:p>
                <a:r>
                  <a:rPr lang="en-CA">
                    <a:noFill/>
                  </a:rPr>
                  <a:t> </a:t>
                </a:r>
              </a:p>
            </p:txBody>
          </p:sp>
        </mc:Fallback>
      </mc:AlternateContent>
    </p:spTree>
    <p:extLst>
      <p:ext uri="{BB962C8B-B14F-4D97-AF65-F5344CB8AC3E}">
        <p14:creationId xmlns:p14="http://schemas.microsoft.com/office/powerpoint/2010/main" val="3396394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019301" y="3448050"/>
            <a:ext cx="1581150" cy="1047750"/>
          </a:xfrm>
          <a:prstGeom prst="rect">
            <a:avLst/>
          </a:prstGeom>
          <a:ln w="12700">
            <a:solidFill>
              <a:schemeClr val="tx1"/>
            </a:solidFill>
          </a:ln>
        </p:spPr>
      </p:pic>
      <p:sp>
        <p:nvSpPr>
          <p:cNvPr id="3" name="Content Placeholder 2"/>
          <p:cNvSpPr>
            <a:spLocks noGrp="1"/>
          </p:cNvSpPr>
          <p:nvPr>
            <p:ph idx="1"/>
          </p:nvPr>
        </p:nvSpPr>
        <p:spPr>
          <a:xfrm>
            <a:off x="838199" y="357447"/>
            <a:ext cx="9267825" cy="5819516"/>
          </a:xfrm>
        </p:spPr>
        <p:txBody>
          <a:bodyPr/>
          <a:lstStyle/>
          <a:p>
            <a:r>
              <a:rPr lang="en-CA" dirty="0" smtClean="0"/>
              <a:t>Note that each time a variable is assigned or an expression is evaluated, the result is displayed in the command window</a:t>
            </a:r>
          </a:p>
          <a:p>
            <a:r>
              <a:rPr lang="en-CA" dirty="0" smtClean="0"/>
              <a:t>You can suppress output by using a semicolon:</a:t>
            </a:r>
          </a:p>
          <a:p>
            <a:pPr marL="0" indent="0">
              <a:buNone/>
            </a:pPr>
            <a:endParaRPr lang="en-CA" dirty="0"/>
          </a:p>
        </p:txBody>
      </p:sp>
      <p:sp>
        <p:nvSpPr>
          <p:cNvPr id="12" name="TextBox 11"/>
          <p:cNvSpPr txBox="1"/>
          <p:nvPr/>
        </p:nvSpPr>
        <p:spPr>
          <a:xfrm>
            <a:off x="4679992" y="3082539"/>
            <a:ext cx="3453061" cy="369332"/>
          </a:xfrm>
          <a:prstGeom prst="rect">
            <a:avLst/>
          </a:prstGeom>
          <a:solidFill>
            <a:schemeClr val="accent1"/>
          </a:solidFill>
          <a:ln w="19050">
            <a:solidFill>
              <a:schemeClr val="accent1"/>
            </a:solidFill>
          </a:ln>
        </p:spPr>
        <p:txBody>
          <a:bodyPr wrap="none" rtlCol="0">
            <a:spAutoFit/>
          </a:bodyPr>
          <a:lstStyle/>
          <a:p>
            <a:r>
              <a:rPr lang="en-CA" dirty="0" smtClean="0"/>
              <a:t>Output suppressed with semicolon</a:t>
            </a:r>
            <a:endParaRPr lang="en-CA" dirty="0"/>
          </a:p>
        </p:txBody>
      </p:sp>
      <p:cxnSp>
        <p:nvCxnSpPr>
          <p:cNvPr id="13" name="Straight Arrow Connector 12"/>
          <p:cNvCxnSpPr/>
          <p:nvPr/>
        </p:nvCxnSpPr>
        <p:spPr>
          <a:xfrm flipH="1">
            <a:off x="3162301" y="3267205"/>
            <a:ext cx="1381124" cy="26404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03817" y="3836707"/>
            <a:ext cx="2347309" cy="369332"/>
          </a:xfrm>
          <a:prstGeom prst="rect">
            <a:avLst/>
          </a:prstGeom>
          <a:solidFill>
            <a:schemeClr val="accent1"/>
          </a:solidFill>
          <a:ln w="19050">
            <a:solidFill>
              <a:schemeClr val="accent1"/>
            </a:solidFill>
          </a:ln>
        </p:spPr>
        <p:txBody>
          <a:bodyPr wrap="none" rtlCol="0">
            <a:spAutoFit/>
          </a:bodyPr>
          <a:lstStyle/>
          <a:p>
            <a:r>
              <a:rPr lang="en-CA" dirty="0" smtClean="0"/>
              <a:t>Output not suppressed</a:t>
            </a:r>
            <a:endParaRPr lang="en-CA" dirty="0"/>
          </a:p>
        </p:txBody>
      </p:sp>
      <p:cxnSp>
        <p:nvCxnSpPr>
          <p:cNvPr id="16" name="Straight Arrow Connector 15"/>
          <p:cNvCxnSpPr/>
          <p:nvPr/>
        </p:nvCxnSpPr>
        <p:spPr>
          <a:xfrm flipH="1" flipV="1">
            <a:off x="3532168" y="3712092"/>
            <a:ext cx="1147825" cy="25983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0040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CA" dirty="0" smtClean="0"/>
                  <a:t>Running the code, we can obtain the parameter best fit values and the covariance matrix</a:t>
                </a:r>
              </a:p>
              <a:p>
                <a:endParaRPr lang="en-CA" dirty="0"/>
              </a:p>
              <a:p>
                <a:endParaRPr lang="en-CA" dirty="0"/>
              </a:p>
              <a:p>
                <a:endParaRPr lang="en-CA" dirty="0"/>
              </a:p>
              <a:p>
                <a:endParaRPr lang="en-CA" dirty="0" smtClean="0"/>
              </a:p>
              <a:p>
                <a:r>
                  <a:rPr lang="en-CA" dirty="0" smtClean="0"/>
                  <a:t>That </a:t>
                </a:r>
                <a:r>
                  <a:rPr lang="en-CA" dirty="0"/>
                  <a:t>is,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1</m:t>
                        </m:r>
                      </m:sub>
                    </m:sSub>
                    <m:r>
                      <a:rPr lang="en-CA" i="1">
                        <a:latin typeface="Cambria Math" panose="02040503050406030204" pitchFamily="18" charset="0"/>
                      </a:rPr>
                      <m:t>=</m:t>
                    </m:r>
                    <m:r>
                      <a:rPr lang="en-CA" b="0" i="1" smtClean="0">
                        <a:latin typeface="Cambria Math" panose="02040503050406030204" pitchFamily="18" charset="0"/>
                      </a:rPr>
                      <m:t>2.017</m:t>
                    </m:r>
                  </m:oMath>
                </a14:m>
                <a:r>
                  <a:rPr lang="en-CA" dirty="0"/>
                  <a:t> </a:t>
                </a:r>
                <a:r>
                  <a:rPr lang="en-CA" dirty="0" smtClean="0"/>
                  <a:t>W/m^2,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2</m:t>
                        </m:r>
                      </m:sub>
                    </m:sSub>
                    <m:r>
                      <a:rPr lang="en-CA" i="1">
                        <a:latin typeface="Cambria Math" panose="02040503050406030204" pitchFamily="18" charset="0"/>
                      </a:rPr>
                      <m:t>=</m:t>
                    </m:r>
                    <m:r>
                      <a:rPr lang="en-CA" b="0" i="1" smtClean="0">
                        <a:latin typeface="Cambria Math" panose="02040503050406030204" pitchFamily="18" charset="0"/>
                      </a:rPr>
                      <m:t>0.9994</m:t>
                    </m:r>
                  </m:oMath>
                </a14:m>
                <a:r>
                  <a:rPr lang="en-CA" dirty="0"/>
                  <a:t> </a:t>
                </a:r>
                <a:r>
                  <a:rPr lang="en-CA" dirty="0" smtClean="0"/>
                  <a:t>rad/cm,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3</m:t>
                        </m:r>
                      </m:sub>
                    </m:sSub>
                    <m:r>
                      <a:rPr lang="en-CA" i="1">
                        <a:latin typeface="Cambria Math" panose="02040503050406030204" pitchFamily="18" charset="0"/>
                      </a:rPr>
                      <m:t>=</m:t>
                    </m:r>
                    <m:r>
                      <a:rPr lang="en-CA" b="0" i="1" smtClean="0">
                        <a:latin typeface="Cambria Math" panose="02040503050406030204" pitchFamily="18" charset="0"/>
                      </a:rPr>
                      <m:t>0.8400 </m:t>
                    </m:r>
                  </m:oMath>
                </a14:m>
                <a:r>
                  <a:rPr lang="en-CA" dirty="0" smtClean="0"/>
                  <a:t>rad,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4</m:t>
                        </m:r>
                      </m:sub>
                    </m:sSub>
                    <m:r>
                      <a:rPr lang="en-CA" i="1">
                        <a:latin typeface="Cambria Math" panose="02040503050406030204" pitchFamily="18" charset="0"/>
                      </a:rPr>
                      <m:t>=</m:t>
                    </m:r>
                    <m:r>
                      <a:rPr lang="en-CA" b="0" i="1" smtClean="0">
                        <a:latin typeface="Cambria Math" panose="02040503050406030204" pitchFamily="18" charset="0"/>
                      </a:rPr>
                      <m:t>−0.8006</m:t>
                    </m:r>
                    <m:r>
                      <a:rPr lang="en-CA" i="1">
                        <a:latin typeface="Cambria Math" panose="02040503050406030204" pitchFamily="18" charset="0"/>
                      </a:rPr>
                      <m:t> </m:t>
                    </m:r>
                  </m:oMath>
                </a14:m>
                <a:r>
                  <a:rPr lang="en-CA" dirty="0" smtClean="0"/>
                  <a:t>W/m^2</a:t>
                </a:r>
                <a:endParaRPr lang="en-CA"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sub>
                    </m:sSub>
                    <m:r>
                      <a:rPr lang="en-CA" i="1">
                        <a:latin typeface="Cambria Math" panose="02040503050406030204" pitchFamily="18" charset="0"/>
                      </a:rPr>
                      <m:t>=</m:t>
                    </m:r>
                    <m:rad>
                      <m:radPr>
                        <m:degHide m:val="on"/>
                        <m:ctrlPr>
                          <a:rPr lang="en-CA" i="1">
                            <a:latin typeface="Cambria Math" panose="02040503050406030204" pitchFamily="18" charset="0"/>
                          </a:rPr>
                        </m:ctrlPr>
                      </m:radPr>
                      <m:deg/>
                      <m:e>
                        <m:r>
                          <a:rPr lang="en-CA" b="0" i="1" smtClean="0">
                            <a:latin typeface="Cambria Math" panose="02040503050406030204" pitchFamily="18" charset="0"/>
                          </a:rPr>
                          <m:t>7.6455</m:t>
                        </m:r>
                        <m:r>
                          <a:rPr lang="en-CA" b="0" i="1" smtClean="0">
                            <a:latin typeface="Cambria Math" panose="02040503050406030204" pitchFamily="18" charset="0"/>
                          </a:rPr>
                          <m:t>𝑒</m:t>
                        </m:r>
                        <m:r>
                          <a:rPr lang="en-CA" b="0" i="1" smtClean="0">
                            <a:latin typeface="Cambria Math" panose="02040503050406030204" pitchFamily="18" charset="0"/>
                          </a:rPr>
                          <m:t>−4</m:t>
                        </m:r>
                      </m:e>
                    </m:rad>
                    <m:r>
                      <a:rPr lang="en-CA" i="1">
                        <a:latin typeface="Cambria Math" panose="02040503050406030204" pitchFamily="18" charset="0"/>
                      </a:rPr>
                      <m:t>=</m:t>
                    </m:r>
                    <m:r>
                      <a:rPr lang="en-CA" b="0" i="1" smtClean="0">
                        <a:latin typeface="Cambria Math" panose="02040503050406030204" pitchFamily="18" charset="0"/>
                      </a:rPr>
                      <m:t>0.02765</m:t>
                    </m:r>
                  </m:oMath>
                </a14:m>
                <a:r>
                  <a:rPr lang="en-US" dirty="0"/>
                  <a:t> </a:t>
                </a:r>
                <a:r>
                  <a:rPr lang="en-CA" dirty="0"/>
                  <a:t>W/m^2</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2</m:t>
                            </m:r>
                          </m:sub>
                        </m:sSub>
                      </m:sub>
                    </m:sSub>
                    <m:r>
                      <a:rPr lang="en-CA" i="1">
                        <a:latin typeface="Cambria Math" panose="02040503050406030204" pitchFamily="18" charset="0"/>
                      </a:rPr>
                      <m:t>=</m:t>
                    </m:r>
                    <m:rad>
                      <m:radPr>
                        <m:degHide m:val="on"/>
                        <m:ctrlPr>
                          <a:rPr lang="en-CA" i="1">
                            <a:latin typeface="Cambria Math" panose="02040503050406030204" pitchFamily="18" charset="0"/>
                          </a:rPr>
                        </m:ctrlPr>
                      </m:radPr>
                      <m:deg/>
                      <m:e>
                        <m:r>
                          <a:rPr lang="en-CA" b="0" i="1" smtClean="0">
                            <a:latin typeface="Cambria Math" panose="02040503050406030204" pitchFamily="18" charset="0"/>
                          </a:rPr>
                          <m:t>1.4762</m:t>
                        </m:r>
                        <m:r>
                          <a:rPr lang="en-CA" b="0" i="1" smtClean="0">
                            <a:latin typeface="Cambria Math" panose="02040503050406030204" pitchFamily="18" charset="0"/>
                          </a:rPr>
                          <m:t>𝑒</m:t>
                        </m:r>
                        <m:r>
                          <a:rPr lang="en-CA" b="0" i="1" smtClean="0">
                            <a:latin typeface="Cambria Math" panose="02040503050406030204" pitchFamily="18" charset="0"/>
                          </a:rPr>
                          <m:t>−5</m:t>
                        </m:r>
                      </m:e>
                    </m:rad>
                    <m:r>
                      <a:rPr lang="en-CA" i="1">
                        <a:latin typeface="Cambria Math" panose="02040503050406030204" pitchFamily="18" charset="0"/>
                      </a:rPr>
                      <m:t>=0.</m:t>
                    </m:r>
                    <m:r>
                      <a:rPr lang="en-CA" b="0" i="1" smtClean="0">
                        <a:latin typeface="Cambria Math" panose="02040503050406030204" pitchFamily="18" charset="0"/>
                      </a:rPr>
                      <m:t>00384</m:t>
                    </m:r>
                  </m:oMath>
                </a14:m>
                <a:r>
                  <a:rPr lang="en-US" dirty="0"/>
                  <a:t> </a:t>
                </a:r>
                <a:r>
                  <a:rPr lang="en-CA" dirty="0"/>
                  <a:t>rad/cm</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3</m:t>
                            </m:r>
                          </m:sub>
                        </m:sSub>
                      </m:sub>
                    </m:sSub>
                    <m:r>
                      <a:rPr lang="en-CA" i="1">
                        <a:latin typeface="Cambria Math" panose="02040503050406030204" pitchFamily="18" charset="0"/>
                      </a:rPr>
                      <m:t>=</m:t>
                    </m:r>
                    <m:rad>
                      <m:radPr>
                        <m:degHide m:val="on"/>
                        <m:ctrlPr>
                          <a:rPr lang="en-CA" i="1">
                            <a:latin typeface="Cambria Math" panose="02040503050406030204" pitchFamily="18" charset="0"/>
                          </a:rPr>
                        </m:ctrlPr>
                      </m:radPr>
                      <m:deg/>
                      <m:e>
                        <m:r>
                          <a:rPr lang="en-CA" b="0" i="1" smtClean="0">
                            <a:latin typeface="Cambria Math" panose="02040503050406030204" pitchFamily="18" charset="0"/>
                          </a:rPr>
                          <m:t>2.1258</m:t>
                        </m:r>
                        <m:r>
                          <a:rPr lang="en-CA" b="0" i="1" smtClean="0">
                            <a:latin typeface="Cambria Math" panose="02040503050406030204" pitchFamily="18" charset="0"/>
                          </a:rPr>
                          <m:t>𝑒</m:t>
                        </m:r>
                        <m:r>
                          <a:rPr lang="en-CA" b="0" i="1" smtClean="0">
                            <a:latin typeface="Cambria Math" panose="02040503050406030204" pitchFamily="18" charset="0"/>
                          </a:rPr>
                          <m:t>−4</m:t>
                        </m:r>
                      </m:e>
                    </m:rad>
                    <m:r>
                      <a:rPr lang="en-CA" i="1">
                        <a:latin typeface="Cambria Math" panose="02040503050406030204" pitchFamily="18" charset="0"/>
                      </a:rPr>
                      <m:t>=</m:t>
                    </m:r>
                    <m:r>
                      <a:rPr lang="en-CA" b="0" i="1" smtClean="0">
                        <a:latin typeface="Cambria Math" panose="02040503050406030204" pitchFamily="18" charset="0"/>
                      </a:rPr>
                      <m:t>0.01458</m:t>
                    </m:r>
                  </m:oMath>
                </a14:m>
                <a:r>
                  <a:rPr lang="en-US" dirty="0"/>
                  <a:t> </a:t>
                </a:r>
                <a:r>
                  <a:rPr lang="en-US" dirty="0" smtClean="0"/>
                  <a:t>rad,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4</m:t>
                            </m:r>
                          </m:sub>
                        </m:sSub>
                      </m:sub>
                    </m:sSub>
                    <m:r>
                      <a:rPr lang="en-CA" i="1">
                        <a:latin typeface="Cambria Math" panose="02040503050406030204" pitchFamily="18" charset="0"/>
                      </a:rPr>
                      <m:t>=</m:t>
                    </m:r>
                    <m:rad>
                      <m:radPr>
                        <m:degHide m:val="on"/>
                        <m:ctrlPr>
                          <a:rPr lang="en-CA" i="1">
                            <a:latin typeface="Cambria Math" panose="02040503050406030204" pitchFamily="18" charset="0"/>
                          </a:rPr>
                        </m:ctrlPr>
                      </m:radPr>
                      <m:deg/>
                      <m:e>
                        <m:r>
                          <a:rPr lang="en-CA" b="0" i="1" smtClean="0">
                            <a:latin typeface="Cambria Math" panose="02040503050406030204" pitchFamily="18" charset="0"/>
                          </a:rPr>
                          <m:t>2.6279</m:t>
                        </m:r>
                        <m:r>
                          <a:rPr lang="en-CA" i="1">
                            <a:latin typeface="Cambria Math" panose="02040503050406030204" pitchFamily="18" charset="0"/>
                          </a:rPr>
                          <m:t>𝑒</m:t>
                        </m:r>
                        <m:r>
                          <a:rPr lang="en-CA" i="1">
                            <a:latin typeface="Cambria Math" panose="02040503050406030204" pitchFamily="18" charset="0"/>
                          </a:rPr>
                          <m:t>−4</m:t>
                        </m:r>
                      </m:e>
                    </m:rad>
                    <m:r>
                      <a:rPr lang="en-CA" i="1">
                        <a:latin typeface="Cambria Math" panose="02040503050406030204" pitchFamily="18" charset="0"/>
                      </a:rPr>
                      <m:t>=</m:t>
                    </m:r>
                    <m:r>
                      <a:rPr lang="en-CA" b="0" i="1" smtClean="0">
                        <a:latin typeface="Cambria Math" panose="02040503050406030204" pitchFamily="18" charset="0"/>
                      </a:rPr>
                      <m:t>0.01621</m:t>
                    </m:r>
                  </m:oMath>
                </a14:m>
                <a:r>
                  <a:rPr lang="en-US" dirty="0"/>
                  <a:t> </a:t>
                </a:r>
                <a:r>
                  <a:rPr lang="en-CA" dirty="0"/>
                  <a:t>W/m^2 </a:t>
                </a:r>
                <a:endParaRPr lang="en-CA" dirty="0" smtClean="0"/>
              </a:p>
              <a:p>
                <a:r>
                  <a:rPr lang="en-US" dirty="0" smtClean="0"/>
                  <a:t>Or</a:t>
                </a:r>
                <a:r>
                  <a:rPr lang="en-US"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r>
                      <a:rPr lang="en-CA" i="1">
                        <a:latin typeface="Cambria Math" panose="02040503050406030204" pitchFamily="18" charset="0"/>
                      </a:rPr>
                      <m:t>=(</m:t>
                    </m:r>
                    <m:r>
                      <a:rPr lang="en-CA" b="0" i="1" smtClean="0">
                        <a:latin typeface="Cambria Math" panose="02040503050406030204" pitchFamily="18" charset="0"/>
                      </a:rPr>
                      <m:t>2.017</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0.028</m:t>
                    </m:r>
                    <m:r>
                      <a:rPr lang="en-CA" i="1">
                        <a:latin typeface="Cambria Math" panose="02040503050406030204" pitchFamily="18" charset="0"/>
                        <a:ea typeface="Cambria Math" panose="02040503050406030204" pitchFamily="18" charset="0"/>
                      </a:rPr>
                      <m:t>)</m:t>
                    </m:r>
                  </m:oMath>
                </a14:m>
                <a:r>
                  <a:rPr lang="en-US" dirty="0"/>
                  <a:t> </a:t>
                </a:r>
                <a:r>
                  <a:rPr lang="en-CA" dirty="0"/>
                  <a:t>W/m^2</a:t>
                </a:r>
                <a:r>
                  <a:rPr lang="en-US" dirty="0" smtClean="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2</m:t>
                        </m:r>
                      </m:sub>
                    </m:sSub>
                    <m:r>
                      <a:rPr lang="en-CA" i="1">
                        <a:latin typeface="Cambria Math" panose="02040503050406030204" pitchFamily="18" charset="0"/>
                      </a:rPr>
                      <m:t>=(</m:t>
                    </m:r>
                    <m:r>
                      <a:rPr lang="en-CA" b="0" i="1" smtClean="0">
                        <a:latin typeface="Cambria Math" panose="02040503050406030204" pitchFamily="18" charset="0"/>
                      </a:rPr>
                      <m:t>0.999</m:t>
                    </m:r>
                    <m:r>
                      <a:rPr lang="en-CA" i="1">
                        <a:latin typeface="Cambria Math" panose="02040503050406030204" pitchFamily="18" charset="0"/>
                      </a:rPr>
                      <m:t> </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0.004</m:t>
                    </m:r>
                    <m:r>
                      <a:rPr lang="en-CA" i="1">
                        <a:latin typeface="Cambria Math" panose="02040503050406030204" pitchFamily="18" charset="0"/>
                        <a:ea typeface="Cambria Math" panose="02040503050406030204" pitchFamily="18" charset="0"/>
                      </a:rPr>
                      <m:t>)</m:t>
                    </m:r>
                  </m:oMath>
                </a14:m>
                <a:r>
                  <a:rPr lang="en-US" dirty="0"/>
                  <a:t> </a:t>
                </a:r>
                <a:r>
                  <a:rPr lang="en-CA" dirty="0"/>
                  <a:t>rad/cm</a:t>
                </a:r>
                <a:r>
                  <a:rPr lang="en-US" dirty="0" smtClean="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3</m:t>
                        </m:r>
                      </m:sub>
                    </m:sSub>
                    <m:r>
                      <a:rPr lang="en-CA" i="1">
                        <a:latin typeface="Cambria Math" panose="02040503050406030204" pitchFamily="18" charset="0"/>
                      </a:rPr>
                      <m:t>=(</m:t>
                    </m:r>
                    <m:r>
                      <a:rPr lang="en-CA" b="0" i="1" smtClean="0">
                        <a:latin typeface="Cambria Math" panose="02040503050406030204" pitchFamily="18" charset="0"/>
                      </a:rPr>
                      <m:t>0.840</m:t>
                    </m:r>
                    <m:r>
                      <a:rPr lang="en-CA" i="1">
                        <a:latin typeface="Cambria Math" panose="02040503050406030204" pitchFamily="18" charset="0"/>
                      </a:rPr>
                      <m:t> </m:t>
                    </m:r>
                    <m:r>
                      <a:rPr lang="en-CA" i="1">
                        <a:latin typeface="Cambria Math" panose="02040503050406030204" pitchFamily="18" charset="0"/>
                        <a:ea typeface="Cambria Math" panose="02040503050406030204" pitchFamily="18" charset="0"/>
                      </a:rPr>
                      <m:t>±0.0</m:t>
                    </m:r>
                    <m:r>
                      <a:rPr lang="en-CA" b="0" i="1" smtClean="0">
                        <a:latin typeface="Cambria Math" panose="02040503050406030204" pitchFamily="18" charset="0"/>
                        <a:ea typeface="Cambria Math" panose="02040503050406030204" pitchFamily="18" charset="0"/>
                      </a:rPr>
                      <m:t>15</m:t>
                    </m:r>
                    <m:r>
                      <a:rPr lang="en-CA" i="1">
                        <a:latin typeface="Cambria Math" panose="02040503050406030204" pitchFamily="18" charset="0"/>
                        <a:ea typeface="Cambria Math" panose="02040503050406030204" pitchFamily="18" charset="0"/>
                      </a:rPr>
                      <m:t>)</m:t>
                    </m:r>
                  </m:oMath>
                </a14:m>
                <a:r>
                  <a:rPr lang="en-US" dirty="0"/>
                  <a:t> </a:t>
                </a:r>
                <a:r>
                  <a:rPr lang="en-US" dirty="0" smtClean="0"/>
                  <a:t>rad,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4</m:t>
                        </m:r>
                      </m:sub>
                    </m:sSub>
                    <m:r>
                      <a:rPr lang="en-CA" i="1">
                        <a:latin typeface="Cambria Math" panose="02040503050406030204" pitchFamily="18" charset="0"/>
                      </a:rPr>
                      <m:t>=(</m:t>
                    </m:r>
                    <m:r>
                      <a:rPr lang="en-CA" b="0" i="1" smtClean="0">
                        <a:latin typeface="Cambria Math" panose="02040503050406030204" pitchFamily="18" charset="0"/>
                      </a:rPr>
                      <m:t>−0.801</m:t>
                    </m:r>
                    <m:r>
                      <a:rPr lang="en-CA" i="1">
                        <a:latin typeface="Cambria Math" panose="02040503050406030204" pitchFamily="18" charset="0"/>
                      </a:rPr>
                      <m:t> </m:t>
                    </m:r>
                    <m:r>
                      <a:rPr lang="en-CA" i="1">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016</m:t>
                    </m:r>
                    <m:r>
                      <a:rPr lang="en-CA" i="1">
                        <a:latin typeface="Cambria Math" panose="02040503050406030204" pitchFamily="18" charset="0"/>
                        <a:ea typeface="Cambria Math" panose="02040503050406030204" pitchFamily="18" charset="0"/>
                      </a:rPr>
                      <m:t>)</m:t>
                    </m:r>
                  </m:oMath>
                </a14:m>
                <a:r>
                  <a:rPr lang="en-US" dirty="0"/>
                  <a:t> </a:t>
                </a:r>
                <a:r>
                  <a:rPr lang="en-CA" dirty="0"/>
                  <a:t>W/m^2</a:t>
                </a:r>
                <a:endParaRPr lang="en-US" dirty="0"/>
              </a:p>
              <a:p>
                <a:pPr marL="0" indent="0">
                  <a:buNone/>
                </a:pPr>
                <a:endParaRPr lang="en-CA" dirty="0"/>
              </a:p>
              <a:p>
                <a:pPr marL="0" indent="0">
                  <a:buNone/>
                </a:pPr>
                <a:endParaRPr lang="en-CA" dirty="0"/>
              </a:p>
              <a:p>
                <a:endParaRPr lang="en-CA"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a:stretch>
              </a:blipFill>
            </p:spPr>
            <p:txBody>
              <a:bodyPr/>
              <a:lstStyle/>
              <a:p>
                <a:r>
                  <a:rPr lang="en-CA">
                    <a:noFill/>
                  </a:rPr>
                  <a:t> </a:t>
                </a:r>
              </a:p>
            </p:txBody>
          </p:sp>
        </mc:Fallback>
      </mc:AlternateContent>
      <p:pic>
        <p:nvPicPr>
          <p:cNvPr id="2" name="Picture 1"/>
          <p:cNvPicPr>
            <a:picLocks noChangeAspect="1"/>
          </p:cNvPicPr>
          <p:nvPr/>
        </p:nvPicPr>
        <p:blipFill>
          <a:blip r:embed="rId3"/>
          <a:stretch>
            <a:fillRect/>
          </a:stretch>
        </p:blipFill>
        <p:spPr>
          <a:xfrm>
            <a:off x="2088767" y="1177979"/>
            <a:ext cx="3705225" cy="1895475"/>
          </a:xfrm>
          <a:prstGeom prst="rect">
            <a:avLst/>
          </a:prstGeom>
        </p:spPr>
      </p:pic>
      <p:pic>
        <p:nvPicPr>
          <p:cNvPr id="4" name="Picture 3"/>
          <p:cNvPicPr>
            <a:picLocks noChangeAspect="1"/>
          </p:cNvPicPr>
          <p:nvPr/>
        </p:nvPicPr>
        <p:blipFill>
          <a:blip r:embed="rId4"/>
          <a:stretch>
            <a:fillRect/>
          </a:stretch>
        </p:blipFill>
        <p:spPr>
          <a:xfrm>
            <a:off x="6699359" y="1177979"/>
            <a:ext cx="3902449" cy="1895475"/>
          </a:xfrm>
          <a:prstGeom prst="rect">
            <a:avLst/>
          </a:prstGeom>
        </p:spPr>
      </p:pic>
    </p:spTree>
    <p:extLst>
      <p:ext uri="{BB962C8B-B14F-4D97-AF65-F5344CB8AC3E}">
        <p14:creationId xmlns:p14="http://schemas.microsoft.com/office/powerpoint/2010/main" val="29253920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Let’s plot the fit with the data</a:t>
            </a:r>
          </a:p>
          <a:p>
            <a:endParaRPr lang="en-CA" dirty="0"/>
          </a:p>
          <a:p>
            <a:endParaRPr lang="en-CA" dirty="0"/>
          </a:p>
          <a:p>
            <a:endParaRPr lang="en-CA" dirty="0"/>
          </a:p>
          <a:p>
            <a:endParaRPr lang="en-CA" dirty="0" smtClean="0"/>
          </a:p>
          <a:p>
            <a:pPr marL="0" indent="0">
              <a:buNone/>
            </a:pPr>
            <a:endParaRPr lang="en-CA" dirty="0"/>
          </a:p>
          <a:p>
            <a:pPr marL="0" indent="0">
              <a:buNone/>
            </a:pPr>
            <a:endParaRPr lang="en-CA" dirty="0"/>
          </a:p>
          <a:p>
            <a:endParaRPr lang="en-CA" dirty="0" smtClean="0"/>
          </a:p>
        </p:txBody>
      </p:sp>
      <p:pic>
        <p:nvPicPr>
          <p:cNvPr id="5" name="Picture 4"/>
          <p:cNvPicPr>
            <a:picLocks noChangeAspect="1"/>
          </p:cNvPicPr>
          <p:nvPr/>
        </p:nvPicPr>
        <p:blipFill>
          <a:blip r:embed="rId2"/>
          <a:stretch>
            <a:fillRect/>
          </a:stretch>
        </p:blipFill>
        <p:spPr>
          <a:xfrm>
            <a:off x="130723" y="2268264"/>
            <a:ext cx="6595547" cy="3134054"/>
          </a:xfrm>
          <a:prstGeom prst="rect">
            <a:avLst/>
          </a:prstGeom>
        </p:spPr>
      </p:pic>
      <p:pic>
        <p:nvPicPr>
          <p:cNvPr id="6" name="Picture 5"/>
          <p:cNvPicPr>
            <a:picLocks noChangeAspect="1"/>
          </p:cNvPicPr>
          <p:nvPr/>
        </p:nvPicPr>
        <p:blipFill>
          <a:blip r:embed="rId3"/>
          <a:stretch>
            <a:fillRect/>
          </a:stretch>
        </p:blipFill>
        <p:spPr>
          <a:xfrm>
            <a:off x="6521344" y="920647"/>
            <a:ext cx="5530406" cy="4142973"/>
          </a:xfrm>
          <a:prstGeom prst="rect">
            <a:avLst/>
          </a:prstGeom>
        </p:spPr>
      </p:pic>
    </p:spTree>
    <p:extLst>
      <p:ext uri="{BB962C8B-B14F-4D97-AF65-F5344CB8AC3E}">
        <p14:creationId xmlns:p14="http://schemas.microsoft.com/office/powerpoint/2010/main" val="8506556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232539"/>
              </a:xfrm>
            </p:spPr>
            <p:txBody>
              <a:bodyPr>
                <a:normAutofit fontScale="92500" lnSpcReduction="10000"/>
              </a:bodyPr>
              <a:lstStyle/>
              <a:p>
                <a:r>
                  <a:rPr lang="en-CA" dirty="0" smtClean="0"/>
                  <a:t>Having found the fit parameters, we can compute, for example, the intensity at an arbitrary position</a:t>
                </a:r>
              </a:p>
              <a:p>
                <a:r>
                  <a:rPr lang="en-CA" dirty="0"/>
                  <a:t>Something to be aware of, however:</a:t>
                </a:r>
              </a:p>
              <a:p>
                <a:r>
                  <a:rPr lang="en-CA" dirty="0"/>
                  <a:t>Suppose we wanted to evaluate the </a:t>
                </a:r>
                <a:r>
                  <a:rPr lang="en-CA" dirty="0" smtClean="0"/>
                  <a:t>intensity at 4.2 cm</a:t>
                </a:r>
                <a:endParaRPr lang="en-CA" dirty="0"/>
              </a:p>
              <a:p>
                <a:pPr lvl="1"/>
                <a:r>
                  <a:rPr lang="en-CA" dirty="0"/>
                  <a:t>This is of course </a:t>
                </a:r>
                <a:r>
                  <a:rPr lang="en-CA" dirty="0" smtClean="0"/>
                  <a:t>f(4.2) </a:t>
                </a:r>
                <a:r>
                  <a:rPr lang="en-CA" dirty="0"/>
                  <a:t>= </a:t>
                </a:r>
                <a:r>
                  <a:rPr lang="en-US" dirty="0"/>
                  <a:t>a</a:t>
                </a:r>
                <a:r>
                  <a:rPr lang="en-US" baseline="-25000" dirty="0"/>
                  <a:t>1</a:t>
                </a:r>
                <a:r>
                  <a:rPr lang="en-US" dirty="0"/>
                  <a:t> * </a:t>
                </a:r>
                <a:r>
                  <a:rPr lang="en-US" dirty="0" smtClean="0"/>
                  <a:t>sin</a:t>
                </a:r>
                <a:r>
                  <a:rPr lang="en-US" baseline="30000" dirty="0" smtClean="0"/>
                  <a:t>2</a:t>
                </a:r>
                <a:r>
                  <a:rPr lang="en-US" dirty="0" smtClean="0"/>
                  <a:t>(a</a:t>
                </a:r>
                <a:r>
                  <a:rPr lang="en-US" baseline="-25000" dirty="0" smtClean="0"/>
                  <a:t>2</a:t>
                </a:r>
                <a:r>
                  <a:rPr lang="en-US" dirty="0" smtClean="0"/>
                  <a:t>*4.2 </a:t>
                </a:r>
                <a:r>
                  <a:rPr lang="en-US" dirty="0"/>
                  <a:t>+ a</a:t>
                </a:r>
                <a:r>
                  <a:rPr lang="en-US" baseline="-25000" dirty="0"/>
                  <a:t>3</a:t>
                </a:r>
                <a:r>
                  <a:rPr lang="en-US" dirty="0"/>
                  <a:t>) + </a:t>
                </a:r>
                <a:r>
                  <a:rPr lang="en-US" dirty="0" smtClean="0"/>
                  <a:t>a</a:t>
                </a:r>
                <a:r>
                  <a:rPr lang="en-US" baseline="-25000" dirty="0" smtClean="0"/>
                  <a:t>4 </a:t>
                </a:r>
                <a:r>
                  <a:rPr lang="en-US" dirty="0" smtClean="0"/>
                  <a:t>= 1.0106 W/m^2</a:t>
                </a:r>
                <a:endParaRPr lang="en-US" dirty="0"/>
              </a:p>
              <a:p>
                <a:r>
                  <a:rPr lang="en-US" dirty="0"/>
                  <a:t>To calculate the uncertainty, you might try to use the usual error propagation formula</a:t>
                </a:r>
              </a:p>
              <a:p>
                <a:pPr marL="0" indent="0">
                  <a:buNone/>
                </a:pPr>
                <a14:m>
                  <m:oMathPara xmlns:m="http://schemas.openxmlformats.org/officeDocument/2006/math">
                    <m:oMathParaPr>
                      <m:jc m:val="centerGroup"/>
                    </m:oMathParaPr>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𝑓</m:t>
                          </m:r>
                        </m:sub>
                        <m:sup>
                          <m:r>
                            <a:rPr lang="en-CA" i="1">
                              <a:latin typeface="Cambria Math" panose="02040503050406030204" pitchFamily="18" charset="0"/>
                            </a:rPr>
                            <m:t>2</m:t>
                          </m:r>
                        </m:sup>
                      </m:sSubSup>
                      <m:r>
                        <a:rPr lang="en-CA" i="1">
                          <a:latin typeface="Cambria Math" panose="02040503050406030204" pitchFamily="18" charset="0"/>
                        </a:rPr>
                        <m:t>=</m:t>
                      </m:r>
                      <m:nary>
                        <m:naryPr>
                          <m:chr m:val="∑"/>
                          <m:ctrlPr>
                            <a:rPr lang="en-CA" i="1">
                              <a:latin typeface="Cambria Math" panose="02040503050406030204" pitchFamily="18" charset="0"/>
                            </a:rPr>
                          </m:ctrlPr>
                        </m:naryPr>
                        <m:sub>
                          <m: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𝑚</m:t>
                          </m:r>
                        </m:sup>
                        <m:e>
                          <m:sSubSup>
                            <m:sSubSupPr>
                              <m:ctrlPr>
                                <a:rPr lang="en-CA" i="1">
                                  <a:latin typeface="Cambria Math" panose="02040503050406030204" pitchFamily="18" charset="0"/>
                                  <a:ea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𝑎</m:t>
                                  </m:r>
                                </m:e>
                                <m:sub>
                                  <m:r>
                                    <a:rPr lang="en-CA" i="1">
                                      <a:latin typeface="Cambria Math" panose="02040503050406030204" pitchFamily="18" charset="0"/>
                                      <a:ea typeface="Cambria Math" panose="02040503050406030204" pitchFamily="18" charset="0"/>
                                    </a:rPr>
                                    <m:t>𝑖</m:t>
                                  </m:r>
                                </m:sub>
                              </m:sSub>
                            </m:sub>
                            <m:sup>
                              <m:r>
                                <a:rPr lang="en-CA" i="1">
                                  <a:latin typeface="Cambria Math" panose="02040503050406030204" pitchFamily="18" charset="0"/>
                                  <a:ea typeface="Cambria Math" panose="02040503050406030204" pitchFamily="18" charset="0"/>
                                </a:rPr>
                                <m:t>2</m:t>
                              </m:r>
                            </m:sup>
                          </m:sSubSup>
                          <m:sSub>
                            <m:sSubPr>
                              <m:ctrlPr>
                                <a:rPr lang="en-CA" i="1">
                                  <a:latin typeface="Cambria Math" panose="02040503050406030204" pitchFamily="18" charset="0"/>
                                </a:rPr>
                              </m:ctrlPr>
                            </m:sSubPr>
                            <m:e>
                              <m:d>
                                <m:dPr>
                                  <m:begChr m:val=""/>
                                  <m:endChr m:val="|"/>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m:t>
                                              </m:r>
                                              <m:r>
                                                <a:rPr lang="en-CA" i="1">
                                                  <a:latin typeface="Cambria Math" panose="02040503050406030204" pitchFamily="18" charset="0"/>
                                                </a:rPr>
                                                <m:t>𝑓</m:t>
                                              </m:r>
                                            </m:num>
                                            <m:den>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den>
                                          </m:f>
                                        </m:e>
                                      </m:d>
                                    </m:e>
                                    <m:sup>
                                      <m:r>
                                        <a:rPr lang="en-CA" i="1">
                                          <a:latin typeface="Cambria Math" panose="02040503050406030204" pitchFamily="18" charset="0"/>
                                        </a:rPr>
                                        <m:t>2</m:t>
                                      </m:r>
                                    </m:sup>
                                  </m:sSup>
                                </m:e>
                              </m:d>
                            </m:e>
                            <m:sub>
                              <m:acc>
                                <m:accPr>
                                  <m:chr m:val="⃗"/>
                                  <m:ctrlPr>
                                    <a:rPr lang="en-CA" i="1">
                                      <a:latin typeface="Cambria Math" panose="02040503050406030204" pitchFamily="18" charset="0"/>
                                    </a:rPr>
                                  </m:ctrlPr>
                                </m:accPr>
                                <m:e>
                                  <m:r>
                                    <a:rPr lang="en-CA" i="1">
                                      <a:latin typeface="Cambria Math" panose="02040503050406030204" pitchFamily="18" charset="0"/>
                                    </a:rPr>
                                    <m:t>𝑎</m:t>
                                  </m:r>
                                </m:e>
                              </m:acc>
                              <m:r>
                                <a:rPr lang="en-CA" i="1">
                                  <a:latin typeface="Cambria Math" panose="02040503050406030204" pitchFamily="18" charset="0"/>
                                </a:rPr>
                                <m:t>=</m:t>
                              </m:r>
                              <m:sSup>
                                <m:sSupPr>
                                  <m:ctrlPr>
                                    <a:rPr lang="en-CA" i="1">
                                      <a:latin typeface="Cambria Math" panose="02040503050406030204" pitchFamily="18" charset="0"/>
                                    </a:rPr>
                                  </m:ctrlPr>
                                </m:sSupPr>
                                <m:e>
                                  <m:acc>
                                    <m:accPr>
                                      <m:chr m:val="⃗"/>
                                      <m:ctrlPr>
                                        <a:rPr lang="en-CA" i="1">
                                          <a:latin typeface="Cambria Math" panose="02040503050406030204" pitchFamily="18" charset="0"/>
                                        </a:rPr>
                                      </m:ctrlPr>
                                    </m:accPr>
                                    <m:e>
                                      <m:r>
                                        <a:rPr lang="en-CA" i="1">
                                          <a:latin typeface="Cambria Math" panose="02040503050406030204" pitchFamily="18" charset="0"/>
                                        </a:rPr>
                                        <m:t>𝑎</m:t>
                                      </m:r>
                                    </m:e>
                                  </m:acc>
                                </m:e>
                                <m:sup>
                                  <m:r>
                                    <a:rPr lang="en-CA" i="1">
                                      <a:latin typeface="Cambria Math" panose="02040503050406030204" pitchFamily="18" charset="0"/>
                                    </a:rPr>
                                    <m:t>∗</m:t>
                                  </m:r>
                                </m:sup>
                              </m:sSup>
                              <m:r>
                                <a:rPr lang="en-CA" i="1">
                                  <a:latin typeface="Cambria Math" panose="02040503050406030204" pitchFamily="18" charset="0"/>
                                </a:rPr>
                                <m:t>, </m:t>
                              </m:r>
                              <m:r>
                                <a:rPr lang="en-CA" i="1">
                                  <a:latin typeface="Cambria Math" panose="02040503050406030204" pitchFamily="18" charset="0"/>
                                </a:rPr>
                                <m:t>𝑥</m:t>
                              </m:r>
                              <m:r>
                                <a:rPr lang="en-CA" i="1">
                                  <a:latin typeface="Cambria Math" panose="02040503050406030204" pitchFamily="18" charset="0"/>
                                </a:rPr>
                                <m:t>=4.2</m:t>
                              </m:r>
                            </m:sub>
                          </m:sSub>
                        </m:e>
                      </m:nary>
                    </m:oMath>
                  </m:oMathPara>
                </a14:m>
                <a:endParaRPr lang="en-CA" dirty="0"/>
              </a:p>
              <a:p>
                <a:r>
                  <a:rPr lang="en-CA" dirty="0"/>
                  <a:t>But the parameter </a:t>
                </a:r>
                <a:r>
                  <a:rPr lang="en-CA" dirty="0" err="1"/>
                  <a:t>covariances</a:t>
                </a:r>
                <a:r>
                  <a:rPr lang="en-CA" dirty="0"/>
                  <a:t> are non-zero so the more general formula needs to be used:</a:t>
                </a:r>
              </a:p>
              <a:p>
                <a:pPr marL="0" indent="0">
                  <a:buNone/>
                </a:pPr>
                <a14:m>
                  <m:oMathPara xmlns:m="http://schemas.openxmlformats.org/officeDocument/2006/math">
                    <m:oMathParaPr>
                      <m:jc m:val="centerGroup"/>
                    </m:oMathParaPr>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𝑓</m:t>
                          </m:r>
                        </m:sub>
                        <m:sup>
                          <m:r>
                            <a:rPr lang="en-CA" i="1">
                              <a:latin typeface="Cambria Math" panose="02040503050406030204" pitchFamily="18" charset="0"/>
                            </a:rPr>
                            <m:t>2</m:t>
                          </m:r>
                        </m:sup>
                      </m:sSubSup>
                      <m:r>
                        <a:rPr lang="en-CA" i="1">
                          <a:latin typeface="Cambria Math" panose="02040503050406030204" pitchFamily="18" charset="0"/>
                        </a:rPr>
                        <m:t>=</m:t>
                      </m:r>
                      <m:nary>
                        <m:naryPr>
                          <m:chr m:val="∑"/>
                          <m:supHide m:val="on"/>
                          <m:ctrlPr>
                            <a:rPr lang="en-CA" i="1">
                              <a:latin typeface="Cambria Math" panose="02040503050406030204" pitchFamily="18" charset="0"/>
                            </a:rPr>
                          </m:ctrlPr>
                        </m:naryPr>
                        <m:sub>
                          <m:r>
                            <m:rPr>
                              <m:brk m:alnAt="7"/>
                            </m:rP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sub>
                        <m:sup/>
                        <m:e>
                          <m:sSub>
                            <m:sSubPr>
                              <m:ctrlPr>
                                <a:rPr lang="en-CA" i="1">
                                  <a:latin typeface="Cambria Math" panose="02040503050406030204" pitchFamily="18" charset="0"/>
                                </a:rPr>
                              </m:ctrlPr>
                            </m:sSubPr>
                            <m:e>
                              <m:d>
                                <m:dPr>
                                  <m:begChr m:val=""/>
                                  <m:endChr m:val="|"/>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r>
                                    <a:rPr lang="en-CA" i="1">
                                      <a:latin typeface="Cambria Math" panose="02040503050406030204" pitchFamily="18" charset="0"/>
                                      <a:ea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m:t>
                                          </m:r>
                                          <m:r>
                                            <a:rPr lang="en-CA" i="1">
                                              <a:latin typeface="Cambria Math" panose="02040503050406030204" pitchFamily="18" charset="0"/>
                                            </a:rPr>
                                            <m:t>𝑓</m:t>
                                          </m:r>
                                        </m:num>
                                        <m:den>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den>
                                      </m:f>
                                      <m:f>
                                        <m:fPr>
                                          <m:ctrlPr>
                                            <a:rPr lang="en-CA" i="1">
                                              <a:latin typeface="Cambria Math" panose="02040503050406030204" pitchFamily="18" charset="0"/>
                                            </a:rPr>
                                          </m:ctrlPr>
                                        </m:fPr>
                                        <m:num>
                                          <m:r>
                                            <a:rPr lang="en-CA" i="1">
                                              <a:latin typeface="Cambria Math" panose="02040503050406030204" pitchFamily="18" charset="0"/>
                                            </a:rPr>
                                            <m:t>𝜕</m:t>
                                          </m:r>
                                          <m:r>
                                            <a:rPr lang="en-CA" i="1">
                                              <a:latin typeface="Cambria Math" panose="02040503050406030204" pitchFamily="18" charset="0"/>
                                            </a:rPr>
                                            <m:t>𝑓</m:t>
                                          </m:r>
                                        </m:num>
                                        <m:den>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𝑗</m:t>
                                              </m:r>
                                            </m:sub>
                                          </m:sSub>
                                        </m:den>
                                      </m:f>
                                    </m:e>
                                  </m:d>
                                </m:e>
                              </m:d>
                            </m:e>
                            <m:sub>
                              <m:acc>
                                <m:accPr>
                                  <m:chr m:val="⃗"/>
                                  <m:ctrlPr>
                                    <a:rPr lang="en-CA" i="1">
                                      <a:latin typeface="Cambria Math" panose="02040503050406030204" pitchFamily="18" charset="0"/>
                                    </a:rPr>
                                  </m:ctrlPr>
                                </m:accPr>
                                <m:e>
                                  <m:r>
                                    <a:rPr lang="en-CA" i="1">
                                      <a:latin typeface="Cambria Math" panose="02040503050406030204" pitchFamily="18" charset="0"/>
                                    </a:rPr>
                                    <m:t>𝑎</m:t>
                                  </m:r>
                                </m:e>
                              </m:acc>
                              <m:r>
                                <a:rPr lang="en-CA" i="1">
                                  <a:latin typeface="Cambria Math" panose="02040503050406030204" pitchFamily="18" charset="0"/>
                                </a:rPr>
                                <m:t>=</m:t>
                              </m:r>
                              <m:sSup>
                                <m:sSupPr>
                                  <m:ctrlPr>
                                    <a:rPr lang="en-CA" i="1">
                                      <a:latin typeface="Cambria Math" panose="02040503050406030204" pitchFamily="18" charset="0"/>
                                    </a:rPr>
                                  </m:ctrlPr>
                                </m:sSupPr>
                                <m:e>
                                  <m:acc>
                                    <m:accPr>
                                      <m:chr m:val="⃗"/>
                                      <m:ctrlPr>
                                        <a:rPr lang="en-CA" i="1">
                                          <a:latin typeface="Cambria Math" panose="02040503050406030204" pitchFamily="18" charset="0"/>
                                        </a:rPr>
                                      </m:ctrlPr>
                                    </m:accPr>
                                    <m:e>
                                      <m:r>
                                        <a:rPr lang="en-CA" i="1">
                                          <a:latin typeface="Cambria Math" panose="02040503050406030204" pitchFamily="18" charset="0"/>
                                        </a:rPr>
                                        <m:t>𝑎</m:t>
                                      </m:r>
                                    </m:e>
                                  </m:acc>
                                </m:e>
                                <m:sup>
                                  <m:r>
                                    <a:rPr lang="en-CA" i="1">
                                      <a:latin typeface="Cambria Math" panose="02040503050406030204" pitchFamily="18" charset="0"/>
                                    </a:rPr>
                                    <m:t>∗</m:t>
                                  </m:r>
                                </m:sup>
                              </m:sSup>
                              <m:r>
                                <a:rPr lang="en-CA" i="1">
                                  <a:latin typeface="Cambria Math" panose="02040503050406030204" pitchFamily="18" charset="0"/>
                                </a:rPr>
                                <m:t>, </m:t>
                              </m:r>
                              <m:r>
                                <a:rPr lang="en-CA" i="1">
                                  <a:latin typeface="Cambria Math" panose="02040503050406030204" pitchFamily="18" charset="0"/>
                                </a:rPr>
                                <m:t>𝑥</m:t>
                              </m:r>
                              <m:r>
                                <a:rPr lang="en-CA" i="1">
                                  <a:latin typeface="Cambria Math" panose="02040503050406030204" pitchFamily="18" charset="0"/>
                                </a:rPr>
                                <m:t>=4.2</m:t>
                              </m:r>
                            </m:sub>
                          </m:sSub>
                        </m:e>
                      </m:nary>
                    </m:oMath>
                  </m:oMathPara>
                </a14:m>
                <a:endParaRPr lang="en-CA" dirty="0"/>
              </a:p>
              <a:p>
                <a:pPr marL="0" indent="0">
                  <a:buNone/>
                </a:pPr>
                <a:r>
                  <a:rPr lang="en-CA" dirty="0"/>
                  <a:t>	where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oMath>
                </a14:m>
                <a:r>
                  <a:rPr lang="en-CA" dirty="0"/>
                  <a:t> is the parameter covariance matrix</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232539"/>
              </a:xfrm>
              <a:blipFill>
                <a:blip r:embed="rId2"/>
                <a:stretch>
                  <a:fillRect l="-870" t="-2055" b="-1076"/>
                </a:stretch>
              </a:blipFill>
            </p:spPr>
            <p:txBody>
              <a:bodyPr/>
              <a:lstStyle/>
              <a:p>
                <a:r>
                  <a:rPr lang="en-CA">
                    <a:noFill/>
                  </a:rPr>
                  <a:t> </a:t>
                </a:r>
              </a:p>
            </p:txBody>
          </p:sp>
        </mc:Fallback>
      </mc:AlternateContent>
    </p:spTree>
    <p:extLst>
      <p:ext uri="{BB962C8B-B14F-4D97-AF65-F5344CB8AC3E}">
        <p14:creationId xmlns:p14="http://schemas.microsoft.com/office/powerpoint/2010/main" val="365214611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96461" y="538033"/>
            <a:ext cx="10284229" cy="4572001"/>
          </a:xfrm>
        </p:spPr>
        <p:txBody>
          <a:bodyPr>
            <a:normAutofit fontScale="92500" lnSpcReduction="10000"/>
          </a:bodyPr>
          <a:lstStyle/>
          <a:p>
            <a:r>
              <a:rPr lang="en-CA" dirty="0" smtClean="0"/>
              <a:t>Based on the plot two slides ago, the fit looks okay but how can we quantify the goodness of fit?</a:t>
            </a:r>
          </a:p>
          <a:p>
            <a:r>
              <a:rPr lang="en-CA" dirty="0" smtClean="0"/>
              <a:t>First, let’s compute the value of the </a:t>
            </a:r>
            <a:r>
              <a:rPr lang="el-GR" dirty="0"/>
              <a:t>χ</a:t>
            </a:r>
            <a:r>
              <a:rPr lang="en-CA" baseline="30000" dirty="0"/>
              <a:t>2</a:t>
            </a:r>
            <a:r>
              <a:rPr lang="en-CA" dirty="0"/>
              <a:t> </a:t>
            </a:r>
            <a:r>
              <a:rPr lang="en-CA" dirty="0" smtClean="0"/>
              <a:t>function at its minimum (i.e. for which the fit function uses the best fit parameter values):</a:t>
            </a:r>
          </a:p>
          <a:p>
            <a:endParaRPr lang="en-CA" dirty="0" smtClean="0"/>
          </a:p>
          <a:p>
            <a:pPr marL="0" indent="0">
              <a:buNone/>
            </a:pPr>
            <a:endParaRPr lang="en-CA" dirty="0"/>
          </a:p>
          <a:p>
            <a:endParaRPr lang="en-CA" dirty="0" smtClean="0"/>
          </a:p>
          <a:p>
            <a:endParaRPr lang="en-CA" dirty="0" smtClean="0"/>
          </a:p>
          <a:p>
            <a:r>
              <a:rPr lang="en-CA" dirty="0" smtClean="0"/>
              <a:t>It is 121.4485</a:t>
            </a:r>
          </a:p>
          <a:p>
            <a:r>
              <a:rPr lang="en-US" dirty="0" smtClean="0"/>
              <a:t>We can actually also access </a:t>
            </a:r>
            <a:r>
              <a:rPr lang="en-CA" dirty="0"/>
              <a:t>the value of the </a:t>
            </a:r>
            <a:r>
              <a:rPr lang="el-GR" dirty="0"/>
              <a:t>χ</a:t>
            </a:r>
            <a:r>
              <a:rPr lang="en-CA" baseline="30000" dirty="0"/>
              <a:t>2</a:t>
            </a:r>
            <a:r>
              <a:rPr lang="en-CA" dirty="0"/>
              <a:t> function at its minimum </a:t>
            </a:r>
            <a:r>
              <a:rPr lang="en-CA" dirty="0" smtClean="0"/>
              <a:t>from the </a:t>
            </a:r>
            <a:r>
              <a:rPr lang="en-CA" dirty="0" err="1" smtClean="0"/>
              <a:t>gof</a:t>
            </a:r>
            <a:r>
              <a:rPr lang="en-CA" dirty="0" smtClean="0"/>
              <a:t> variable:</a:t>
            </a:r>
            <a:endParaRPr lang="en-CA" dirty="0"/>
          </a:p>
        </p:txBody>
      </p:sp>
      <p:pic>
        <p:nvPicPr>
          <p:cNvPr id="2" name="Picture 1"/>
          <p:cNvPicPr>
            <a:picLocks noChangeAspect="1"/>
          </p:cNvPicPr>
          <p:nvPr/>
        </p:nvPicPr>
        <p:blipFill>
          <a:blip r:embed="rId2"/>
          <a:stretch>
            <a:fillRect/>
          </a:stretch>
        </p:blipFill>
        <p:spPr>
          <a:xfrm>
            <a:off x="1807214" y="2042753"/>
            <a:ext cx="8387822" cy="1562560"/>
          </a:xfrm>
          <a:prstGeom prst="rect">
            <a:avLst/>
          </a:prstGeom>
        </p:spPr>
      </p:pic>
      <p:pic>
        <p:nvPicPr>
          <p:cNvPr id="5" name="Picture 4"/>
          <p:cNvPicPr>
            <a:picLocks noChangeAspect="1"/>
          </p:cNvPicPr>
          <p:nvPr/>
        </p:nvPicPr>
        <p:blipFill>
          <a:blip r:embed="rId3"/>
          <a:stretch>
            <a:fillRect/>
          </a:stretch>
        </p:blipFill>
        <p:spPr>
          <a:xfrm>
            <a:off x="1807213" y="5110032"/>
            <a:ext cx="7496735" cy="1504721"/>
          </a:xfrm>
          <a:prstGeom prst="rect">
            <a:avLst/>
          </a:prstGeom>
        </p:spPr>
      </p:pic>
    </p:spTree>
    <p:extLst>
      <p:ext uri="{BB962C8B-B14F-4D97-AF65-F5344CB8AC3E}">
        <p14:creationId xmlns:p14="http://schemas.microsoft.com/office/powerpoint/2010/main" val="228670465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96461" y="538033"/>
                <a:ext cx="10284229" cy="5820726"/>
              </a:xfrm>
            </p:spPr>
            <p:txBody>
              <a:bodyPr>
                <a:normAutofit/>
              </a:bodyPr>
              <a:lstStyle/>
              <a:p>
                <a:r>
                  <a:rPr lang="en-CA" dirty="0" smtClean="0"/>
                  <a:t>Next, if the hypothesized fit model we selected is the correct hypothesis, the minimum value of the </a:t>
                </a:r>
                <a:r>
                  <a:rPr lang="el-GR" dirty="0"/>
                  <a:t>χ</a:t>
                </a:r>
                <a:r>
                  <a:rPr lang="en-CA" baseline="30000" dirty="0"/>
                  <a:t>2</a:t>
                </a:r>
                <a:r>
                  <a:rPr lang="en-CA" dirty="0"/>
                  <a:t> function,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evaluated for data sets collected for repeated experiments should follow the chi-squared probability distribution:</a:t>
                </a:r>
              </a:p>
              <a:p>
                <a:endParaRPr lang="en-CA"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𝑓</m:t>
                      </m:r>
                      <m:d>
                        <m:dPr>
                          <m:ctrlPr>
                            <a:rPr lang="en-CA" i="1">
                              <a:latin typeface="Cambria Math" panose="02040503050406030204" pitchFamily="18"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𝜈</m:t>
                          </m:r>
                        </m:e>
                      </m:d>
                      <m:r>
                        <a:rPr lang="en-CA" i="1">
                          <a:latin typeface="Cambria Math" panose="02040503050406030204" pitchFamily="18" charset="0"/>
                          <a:ea typeface="Cambria Math" panose="02040503050406030204" pitchFamily="18" charset="0"/>
                        </a:rPr>
                        <m:t>= </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2</m:t>
                              </m:r>
                            </m:e>
                            <m:sup>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𝜈</m:t>
                                  </m:r>
                                </m:num>
                                <m:den>
                                  <m:r>
                                    <a:rPr lang="en-CA" i="1">
                                      <a:latin typeface="Cambria Math" panose="02040503050406030204" pitchFamily="18" charset="0"/>
                                      <a:ea typeface="Cambria Math" panose="02040503050406030204" pitchFamily="18" charset="0"/>
                                    </a:rPr>
                                    <m:t>2</m:t>
                                  </m:r>
                                </m:den>
                              </m:f>
                            </m:sup>
                          </m:sSup>
                          <m:r>
                            <m:rPr>
                              <m:sty m:val="p"/>
                            </m:rPr>
                            <a:rPr lang="el-GR">
                              <a:latin typeface="Cambria Math" panose="02040503050406030204" pitchFamily="18" charset="0"/>
                              <a:ea typeface="Cambria Math" panose="02040503050406030204" pitchFamily="18" charset="0"/>
                            </a:rPr>
                            <m:t>Γ</m:t>
                          </m:r>
                          <m:d>
                            <m:dPr>
                              <m:ctrlPr>
                                <a:rPr lang="en-CA" i="1">
                                  <a:latin typeface="Cambria Math" panose="02040503050406030204" pitchFamily="18" charset="0"/>
                                  <a:ea typeface="Cambria Math" panose="02040503050406030204" pitchFamily="18" charset="0"/>
                                </a:rPr>
                              </m:ctrlPr>
                            </m:dPr>
                            <m:e>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𝜈</m:t>
                                  </m:r>
                                </m:num>
                                <m:den>
                                  <m:r>
                                    <a:rPr lang="en-CA" i="1">
                                      <a:latin typeface="Cambria Math" panose="02040503050406030204" pitchFamily="18" charset="0"/>
                                      <a:ea typeface="Cambria Math" panose="02040503050406030204" pitchFamily="18" charset="0"/>
                                    </a:rPr>
                                    <m:t>2</m:t>
                                  </m:r>
                                </m:den>
                              </m:f>
                            </m:e>
                          </m:d>
                        </m:den>
                      </m:f>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𝑥</m:t>
                          </m:r>
                        </m:e>
                        <m:sup>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𝜈</m:t>
                              </m:r>
                            </m:num>
                            <m:den>
                              <m:r>
                                <a:rPr lang="en-CA" i="1">
                                  <a:latin typeface="Cambria Math" panose="02040503050406030204" pitchFamily="18" charset="0"/>
                                  <a:ea typeface="Cambria Math" panose="02040503050406030204" pitchFamily="18" charset="0"/>
                                </a:rPr>
                                <m:t>2</m:t>
                              </m:r>
                            </m:den>
                          </m:f>
                          <m:r>
                            <a:rPr lang="en-CA" i="1">
                              <a:latin typeface="Cambria Math" panose="02040503050406030204" pitchFamily="18" charset="0"/>
                              <a:ea typeface="Cambria Math" panose="02040503050406030204" pitchFamily="18" charset="0"/>
                            </a:rPr>
                            <m:t>−1</m:t>
                          </m:r>
                        </m:sup>
                      </m:sSup>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𝑥</m:t>
                          </m:r>
                          <m:r>
                            <a:rPr lang="en-CA" i="1">
                              <a:latin typeface="Cambria Math" panose="02040503050406030204" pitchFamily="18" charset="0"/>
                              <a:ea typeface="Cambria Math" panose="02040503050406030204" pitchFamily="18" charset="0"/>
                            </a:rPr>
                            <m:t>/2</m:t>
                          </m:r>
                        </m:sup>
                      </m:sSup>
                    </m:oMath>
                  </m:oMathPara>
                </a14:m>
                <a:endParaRPr lang="en-CA" dirty="0"/>
              </a:p>
              <a:p>
                <a:pPr marL="0" indent="0">
                  <a:buNone/>
                </a:pPr>
                <a:r>
                  <a:rPr lang="en-CA" dirty="0"/>
                  <a:t>where </a:t>
                </a:r>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(Greek letter nu) is the number of degrees of freedom</a:t>
                </a:r>
              </a:p>
              <a:p>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 no. of data points – no. of parameters</a:t>
                </a:r>
              </a:p>
              <a:p>
                <a:r>
                  <a:rPr lang="en-CA" dirty="0"/>
                  <a:t>In our example, </a:t>
                </a:r>
                <a14:m>
                  <m:oMath xmlns:m="http://schemas.openxmlformats.org/officeDocument/2006/math">
                    <m:r>
                      <a:rPr lang="en-CA" i="1">
                        <a:latin typeface="Cambria Math" panose="02040503050406030204" pitchFamily="18" charset="0"/>
                        <a:ea typeface="Cambria Math" panose="02040503050406030204" pitchFamily="18" charset="0"/>
                      </a:rPr>
                      <m:t>𝜈</m:t>
                    </m:r>
                    <m:r>
                      <a:rPr lang="en-CA" i="1">
                        <a:latin typeface="Cambria Math" panose="02040503050406030204" pitchFamily="18" charset="0"/>
                        <a:ea typeface="Cambria Math" panose="02040503050406030204" pitchFamily="18" charset="0"/>
                      </a:rPr>
                      <m:t>=100−4=96</m:t>
                    </m:r>
                  </m:oMath>
                </a14:m>
                <a:endParaRPr lang="en-CA" dirty="0"/>
              </a:p>
              <a:p>
                <a:r>
                  <a:rPr lang="en-CA" dirty="0"/>
                  <a:t>The number of degrees of freedom can also be accessed from the </a:t>
                </a:r>
                <a:r>
                  <a:rPr lang="en-CA" dirty="0" err="1"/>
                  <a:t>gof</a:t>
                </a:r>
                <a:r>
                  <a:rPr lang="en-CA" dirty="0"/>
                  <a:t> variable (</a:t>
                </a:r>
                <a:r>
                  <a:rPr lang="en-CA" dirty="0" err="1"/>
                  <a:t>gof.dfe</a:t>
                </a:r>
                <a:r>
                  <a:rPr lang="en-CA" dirty="0"/>
                  <a:t>)</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96461" y="538033"/>
                <a:ext cx="10284229" cy="5820726"/>
              </a:xfrm>
              <a:blipFill>
                <a:blip r:embed="rId2"/>
                <a:stretch>
                  <a:fillRect l="-1245" t="-1675"/>
                </a:stretch>
              </a:blipFill>
            </p:spPr>
            <p:txBody>
              <a:bodyPr/>
              <a:lstStyle/>
              <a:p>
                <a:r>
                  <a:rPr lang="en-CA">
                    <a:noFill/>
                  </a:rPr>
                  <a:t> </a:t>
                </a:r>
              </a:p>
            </p:txBody>
          </p:sp>
        </mc:Fallback>
      </mc:AlternateContent>
    </p:spTree>
    <p:extLst>
      <p:ext uri="{BB962C8B-B14F-4D97-AF65-F5344CB8AC3E}">
        <p14:creationId xmlns:p14="http://schemas.microsoft.com/office/powerpoint/2010/main" val="418121936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96461" y="538032"/>
                <a:ext cx="10284229" cy="6178077"/>
              </a:xfrm>
            </p:spPr>
            <p:txBody>
              <a:bodyPr>
                <a:normAutofit/>
              </a:bodyPr>
              <a:lstStyle/>
              <a:p>
                <a:r>
                  <a:rPr lang="en-CA" dirty="0"/>
                  <a:t>What we do is calculate the probability, if our hypothesis is correct, of getting a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value greater than or equal to the one that we got</a:t>
                </a:r>
              </a:p>
              <a:p>
                <a:r>
                  <a:rPr lang="en-CA" dirty="0"/>
                  <a:t>This probability is known as the p-value, and is computed as:</a:t>
                </a:r>
              </a:p>
              <a:p>
                <a:endParaRPr lang="en-CA"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𝑝</m:t>
                      </m:r>
                      <m:r>
                        <a:rPr lang="en-CA" i="1">
                          <a:latin typeface="Cambria Math" panose="02040503050406030204" pitchFamily="18" charset="0"/>
                        </a:rPr>
                        <m:t>=</m:t>
                      </m:r>
                      <m:nary>
                        <m:naryPr>
                          <m:ctrlPr>
                            <a:rPr lang="en-CA" i="1">
                              <a:latin typeface="Cambria Math" panose="02040503050406030204" pitchFamily="18" charset="0"/>
                            </a:rPr>
                          </m:ctrlPr>
                        </m:naryPr>
                        <m:sub>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sub>
                        <m:sup>
                          <m:r>
                            <a:rPr lang="en-CA" i="1">
                              <a:latin typeface="Cambria Math" panose="02040503050406030204" pitchFamily="18" charset="0"/>
                              <a:ea typeface="Cambria Math" panose="02040503050406030204" pitchFamily="18" charset="0"/>
                            </a:rPr>
                            <m:t>∞</m:t>
                          </m:r>
                        </m:sup>
                        <m:e>
                          <m:r>
                            <a:rPr lang="en-CA" i="1">
                              <a:latin typeface="Cambria Math" panose="02040503050406030204" pitchFamily="18" charset="0"/>
                            </a:rPr>
                            <m:t>𝑓</m:t>
                          </m:r>
                          <m:d>
                            <m:dPr>
                              <m:ctrlPr>
                                <a:rPr lang="en-CA" i="1">
                                  <a:latin typeface="Cambria Math" panose="02040503050406030204" pitchFamily="18"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𝜈</m:t>
                              </m:r>
                            </m:e>
                          </m:d>
                          <m:r>
                            <a:rPr lang="en-CA" i="1">
                              <a:latin typeface="Cambria Math" panose="02040503050406030204" pitchFamily="18" charset="0"/>
                              <a:ea typeface="Cambria Math" panose="02040503050406030204" pitchFamily="18" charset="0"/>
                            </a:rPr>
                            <m:t>𝑑𝑥</m:t>
                          </m:r>
                        </m:e>
                      </m:nary>
                    </m:oMath>
                  </m:oMathPara>
                </a14:m>
                <a:endParaRPr lang="en-CA" dirty="0"/>
              </a:p>
              <a:p>
                <a:endParaRPr lang="en-CA" dirty="0"/>
              </a:p>
              <a:p>
                <a:r>
                  <a:rPr lang="en-CA" dirty="0"/>
                  <a:t>We can check if our p-value is less than some selected significance level, often taken as 0.05</a:t>
                </a:r>
              </a:p>
              <a:p>
                <a:r>
                  <a:rPr lang="en-CA" dirty="0"/>
                  <a:t>If p &lt; 0.05, then we reject the hypothesis that our chosen model is the correct. Otherwise, we fail to reject the hypothesis (that’s the strongest thing we can say; we are unable to conclude that the hypothesis is the correct one).</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96461" y="538032"/>
                <a:ext cx="10284229" cy="6178077"/>
              </a:xfrm>
              <a:blipFill>
                <a:blip r:embed="rId2"/>
                <a:stretch>
                  <a:fillRect l="-1067" t="-1578"/>
                </a:stretch>
              </a:blipFill>
            </p:spPr>
            <p:txBody>
              <a:bodyPr/>
              <a:lstStyle/>
              <a:p>
                <a:r>
                  <a:rPr lang="en-CA">
                    <a:noFill/>
                  </a:rPr>
                  <a:t> </a:t>
                </a:r>
              </a:p>
            </p:txBody>
          </p:sp>
        </mc:Fallback>
      </mc:AlternateContent>
    </p:spTree>
    <p:extLst>
      <p:ext uri="{BB962C8B-B14F-4D97-AF65-F5344CB8AC3E}">
        <p14:creationId xmlns:p14="http://schemas.microsoft.com/office/powerpoint/2010/main" val="331797952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96461" y="538032"/>
                <a:ext cx="10284229" cy="6178077"/>
              </a:xfrm>
            </p:spPr>
            <p:txBody>
              <a:bodyPr>
                <a:normAutofit/>
              </a:bodyPr>
              <a:lstStyle/>
              <a:p>
                <a:r>
                  <a:rPr lang="en-CA" dirty="0"/>
                  <a:t>But getting a large p-value (i.e. &gt;0.95) is also non-ideal. It means that we are overfitting the data (i.e. too many parameters in the fit model) or that our measurement uncertainties are too big</a:t>
                </a:r>
              </a:p>
              <a:p>
                <a:r>
                  <a:rPr lang="en-CA" dirty="0"/>
                  <a:t>On average, we expect the p-value to be about 0.5 if the hypothesis is correct</a:t>
                </a:r>
              </a:p>
              <a:p>
                <a:r>
                  <a:rPr lang="en-CA" dirty="0"/>
                  <a:t>Alternatively, the chi-squared distribution has an expectation value of </a:t>
                </a:r>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so if our calculated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 </a:t>
                </a:r>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then we say the fit is ‘good’</a:t>
                </a:r>
              </a:p>
              <a:p>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ea typeface="Cambria Math" panose="02040503050406030204" pitchFamily="18" charset="0"/>
                          </a:rPr>
                          <m:t>𝜈</m:t>
                        </m:r>
                      </m:sub>
                      <m:sup>
                        <m:r>
                          <a:rPr lang="en-CA" i="1">
                            <a:latin typeface="Cambria Math" panose="02040503050406030204" pitchFamily="18" charset="0"/>
                          </a:rPr>
                          <m:t>2</m:t>
                        </m:r>
                      </m:sup>
                    </m:sSubSup>
                    <m:r>
                      <a:rPr lang="en-CA" i="1">
                        <a:latin typeface="Cambria Math" panose="02040503050406030204" pitchFamily="18" charset="0"/>
                      </a:rPr>
                      <m:t>=</m:t>
                    </m:r>
                    <m:r>
                      <m:rPr>
                        <m:nor/>
                      </m:rPr>
                      <a:rPr lang="el-GR" dirty="0"/>
                      <m:t>χ</m:t>
                    </m:r>
                    <m:r>
                      <m:rPr>
                        <m:nor/>
                      </m:rPr>
                      <a:rPr lang="en-CA" baseline="30000" dirty="0"/>
                      <m:t>2</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𝜈</m:t>
                    </m:r>
                  </m:oMath>
                </a14:m>
                <a:r>
                  <a:rPr lang="en-CA" dirty="0"/>
                  <a:t> is called the reduced chi-squared statistic. Based on the above, for a ‘good’  fit it should be about equal to 1</a:t>
                </a:r>
              </a:p>
              <a:p>
                <a:r>
                  <a:rPr lang="en-CA" dirty="0"/>
                  <a:t>Typically it is more informative to report the p-value, the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and </a:t>
                </a:r>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rather than simply reporting the value of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ea typeface="Cambria Math" panose="02040503050406030204" pitchFamily="18" charset="0"/>
                          </a:rPr>
                          <m:t>𝜈</m:t>
                        </m:r>
                      </m:sub>
                      <m:sup>
                        <m:r>
                          <a:rPr lang="en-CA" i="1">
                            <a:latin typeface="Cambria Math" panose="02040503050406030204" pitchFamily="18" charset="0"/>
                          </a:rPr>
                          <m:t>2</m:t>
                        </m:r>
                      </m:sup>
                    </m:sSubSup>
                  </m:oMath>
                </a14:m>
                <a:endParaRPr lang="en-CA"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96461" y="538032"/>
                <a:ext cx="10284229" cy="6178077"/>
              </a:xfrm>
              <a:blipFill>
                <a:blip r:embed="rId2"/>
                <a:stretch>
                  <a:fillRect l="-1067" t="-1578" r="-711"/>
                </a:stretch>
              </a:blipFill>
            </p:spPr>
            <p:txBody>
              <a:bodyPr/>
              <a:lstStyle/>
              <a:p>
                <a:r>
                  <a:rPr lang="en-CA">
                    <a:noFill/>
                  </a:rPr>
                  <a:t> </a:t>
                </a:r>
              </a:p>
            </p:txBody>
          </p:sp>
        </mc:Fallback>
      </mc:AlternateContent>
    </p:spTree>
    <p:extLst>
      <p:ext uri="{BB962C8B-B14F-4D97-AF65-F5344CB8AC3E}">
        <p14:creationId xmlns:p14="http://schemas.microsoft.com/office/powerpoint/2010/main" val="38235047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txBox="1">
                <a:spLocks/>
              </p:cNvSpPr>
              <p:nvPr/>
            </p:nvSpPr>
            <p:spPr>
              <a:xfrm>
                <a:off x="838199" y="1105592"/>
                <a:ext cx="10284229" cy="5534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smtClean="0"/>
                  <a:t>Calculating the p-value is also straightforward in </a:t>
                </a:r>
                <a:r>
                  <a:rPr lang="en-CA" dirty="0" err="1" smtClean="0"/>
                  <a:t>Matlab</a:t>
                </a:r>
                <a:r>
                  <a:rPr lang="en-CA" dirty="0" smtClean="0"/>
                  <a:t>:</a:t>
                </a:r>
              </a:p>
              <a:p>
                <a:endParaRPr lang="en-CA" dirty="0"/>
              </a:p>
              <a:p>
                <a:endParaRPr lang="en-CA" dirty="0" smtClean="0"/>
              </a:p>
              <a:p>
                <a:endParaRPr lang="en-CA" dirty="0"/>
              </a:p>
              <a:p>
                <a:endParaRPr lang="en-CA" dirty="0" smtClean="0"/>
              </a:p>
              <a:p>
                <a:r>
                  <a:rPr lang="en-CA" dirty="0" smtClean="0"/>
                  <a:t>For our fit, we get p=0.0407,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ea typeface="Cambria Math" panose="02040503050406030204" pitchFamily="18" charset="0"/>
                          </a:rPr>
                          <m:t>𝜈</m:t>
                        </m:r>
                      </m:sub>
                      <m:sup>
                        <m:r>
                          <a:rPr lang="en-CA" i="1">
                            <a:latin typeface="Cambria Math" panose="02040503050406030204" pitchFamily="18" charset="0"/>
                          </a:rPr>
                          <m:t>2</m:t>
                        </m:r>
                      </m:sup>
                    </m:sSubSup>
                    <m:r>
                      <a:rPr lang="en-CA" smtClean="0">
                        <a:latin typeface="Cambria Math" panose="02040503050406030204" pitchFamily="18" charset="0"/>
                      </a:rPr>
                      <m:t>=</m:t>
                    </m:r>
                    <m:r>
                      <a:rPr lang="en-CA" i="1" smtClean="0">
                        <a:latin typeface="Cambria Math" panose="02040503050406030204" pitchFamily="18" charset="0"/>
                      </a:rPr>
                      <m:t>1.2651</m:t>
                    </m:r>
                  </m:oMath>
                </a14:m>
                <a:endParaRPr lang="en-CA" dirty="0" smtClean="0"/>
              </a:p>
              <a:p>
                <a:r>
                  <a:rPr lang="en-CA" dirty="0" smtClean="0"/>
                  <a:t>The p-value is below 0.05. It looks like many of the data points are more than one </a:t>
                </a:r>
                <a:r>
                  <a:rPr lang="en-CA" dirty="0" err="1" smtClean="0"/>
                  <a:t>std</a:t>
                </a:r>
                <a:r>
                  <a:rPr lang="en-CA" dirty="0" smtClean="0"/>
                  <a:t> dev away from the curve. Maybe we need to retake the data a little more carefully or maybe our uncertainties on the intensities were slightly underestimated. Or maybe we were just unlucky.</a:t>
                </a:r>
              </a:p>
              <a:p>
                <a:endParaRPr lang="en-CA" dirty="0" smtClean="0"/>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838199" y="1105592"/>
                <a:ext cx="10284229" cy="5534694"/>
              </a:xfrm>
              <a:prstGeom prst="rect">
                <a:avLst/>
              </a:prstGeom>
              <a:blipFill>
                <a:blip r:embed="rId2"/>
                <a:stretch>
                  <a:fillRect l="-1007" t="-1762" r="-1540"/>
                </a:stretch>
              </a:blipFill>
            </p:spPr>
            <p:txBody>
              <a:bodyPr/>
              <a:lstStyle/>
              <a:p>
                <a:r>
                  <a:rPr lang="en-CA">
                    <a:noFill/>
                  </a:rPr>
                  <a:t> </a:t>
                </a:r>
              </a:p>
            </p:txBody>
          </p:sp>
        </mc:Fallback>
      </mc:AlternateContent>
      <p:pic>
        <p:nvPicPr>
          <p:cNvPr id="5" name="Picture 4"/>
          <p:cNvPicPr>
            <a:picLocks noChangeAspect="1"/>
          </p:cNvPicPr>
          <p:nvPr/>
        </p:nvPicPr>
        <p:blipFill>
          <a:blip r:embed="rId3"/>
          <a:stretch>
            <a:fillRect/>
          </a:stretch>
        </p:blipFill>
        <p:spPr>
          <a:xfrm>
            <a:off x="2779914" y="1846060"/>
            <a:ext cx="5638800" cy="1571625"/>
          </a:xfrm>
          <a:prstGeom prst="rect">
            <a:avLst/>
          </a:prstGeom>
        </p:spPr>
      </p:pic>
    </p:spTree>
    <p:extLst>
      <p:ext uri="{BB962C8B-B14F-4D97-AF65-F5344CB8AC3E}">
        <p14:creationId xmlns:p14="http://schemas.microsoft.com/office/powerpoint/2010/main" val="159525629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Third example: let’s determine the radii of the fringes in the image ‘rgb_noise_2.tif’</a:t>
            </a:r>
          </a:p>
          <a:p>
            <a:r>
              <a:rPr lang="en-CA" dirty="0" smtClean="0"/>
              <a:t>First, read the image data into MATLAB and average over the 3 colours channels to get an intensity matrix:</a:t>
            </a:r>
          </a:p>
          <a:p>
            <a:endParaRPr lang="en-CA" dirty="0" smtClean="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2231163" y="2384923"/>
            <a:ext cx="4124325" cy="2924175"/>
          </a:xfrm>
          <a:prstGeom prst="rect">
            <a:avLst/>
          </a:prstGeom>
        </p:spPr>
      </p:pic>
    </p:spTree>
    <p:extLst>
      <p:ext uri="{BB962C8B-B14F-4D97-AF65-F5344CB8AC3E}">
        <p14:creationId xmlns:p14="http://schemas.microsoft.com/office/powerpoint/2010/main" val="74020763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Next, since the image is circularly symmetric about the centre, we can just work with a horizontal profile through the middle of the fringe pattern</a:t>
            </a:r>
          </a:p>
          <a:p>
            <a:r>
              <a:rPr lang="en-CA" dirty="0" smtClean="0"/>
              <a:t>But since the image is a bit noisy, let’s take a narrow horizontal strip near the centre (say, 10 rows of pixels high) and average over the rows to smooth out the noise a little</a:t>
            </a:r>
          </a:p>
          <a:p>
            <a:r>
              <a:rPr lang="en-CA" dirty="0" smtClean="0"/>
              <a:t>If the strip is sufficiently narrow, the rings are approximately vertical over the strip and their curvature shouldn’t affect the average over the rows</a:t>
            </a:r>
          </a:p>
          <a:p>
            <a:endParaRPr lang="en-CA" dirty="0" smtClean="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spTree>
    <p:extLst>
      <p:ext uri="{BB962C8B-B14F-4D97-AF65-F5344CB8AC3E}">
        <p14:creationId xmlns:p14="http://schemas.microsoft.com/office/powerpoint/2010/main" val="1501874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7447"/>
            <a:ext cx="11087100" cy="5819516"/>
          </a:xfrm>
        </p:spPr>
        <p:txBody>
          <a:bodyPr/>
          <a:lstStyle/>
          <a:p>
            <a:r>
              <a:rPr lang="en-CA" dirty="0" smtClean="0"/>
              <a:t>You can clear all variables in the workspace using the clear function</a:t>
            </a:r>
          </a:p>
          <a:p>
            <a:r>
              <a:rPr lang="en-CA" dirty="0" smtClean="0"/>
              <a:t>You can clear the command window using the </a:t>
            </a:r>
            <a:r>
              <a:rPr lang="en-CA" dirty="0" err="1" smtClean="0"/>
              <a:t>clc</a:t>
            </a:r>
            <a:r>
              <a:rPr lang="en-CA" dirty="0" smtClean="0"/>
              <a:t> function</a:t>
            </a:r>
            <a:endParaRPr lang="en-CA" dirty="0"/>
          </a:p>
        </p:txBody>
      </p:sp>
      <p:pic>
        <p:nvPicPr>
          <p:cNvPr id="4" name="Picture 3"/>
          <p:cNvPicPr>
            <a:picLocks noChangeAspect="1"/>
          </p:cNvPicPr>
          <p:nvPr/>
        </p:nvPicPr>
        <p:blipFill>
          <a:blip r:embed="rId2"/>
          <a:stretch>
            <a:fillRect/>
          </a:stretch>
        </p:blipFill>
        <p:spPr>
          <a:xfrm>
            <a:off x="366712" y="1804989"/>
            <a:ext cx="3582239" cy="3205161"/>
          </a:xfrm>
          <a:prstGeom prst="rect">
            <a:avLst/>
          </a:prstGeom>
        </p:spPr>
      </p:pic>
      <p:pic>
        <p:nvPicPr>
          <p:cNvPr id="5" name="Picture 4"/>
          <p:cNvPicPr>
            <a:picLocks noChangeAspect="1"/>
          </p:cNvPicPr>
          <p:nvPr/>
        </p:nvPicPr>
        <p:blipFill>
          <a:blip r:embed="rId3"/>
          <a:stretch>
            <a:fillRect/>
          </a:stretch>
        </p:blipFill>
        <p:spPr>
          <a:xfrm>
            <a:off x="4245024" y="1804989"/>
            <a:ext cx="3517851" cy="3193657"/>
          </a:xfrm>
          <a:prstGeom prst="rect">
            <a:avLst/>
          </a:prstGeom>
        </p:spPr>
      </p:pic>
      <p:pic>
        <p:nvPicPr>
          <p:cNvPr id="6" name="Picture 5"/>
          <p:cNvPicPr>
            <a:picLocks noChangeAspect="1"/>
          </p:cNvPicPr>
          <p:nvPr/>
        </p:nvPicPr>
        <p:blipFill>
          <a:blip r:embed="rId4"/>
          <a:stretch>
            <a:fillRect/>
          </a:stretch>
        </p:blipFill>
        <p:spPr>
          <a:xfrm>
            <a:off x="8131202" y="1804989"/>
            <a:ext cx="3520676" cy="3193657"/>
          </a:xfrm>
          <a:prstGeom prst="rect">
            <a:avLst/>
          </a:prstGeom>
        </p:spPr>
      </p:pic>
      <p:sp>
        <p:nvSpPr>
          <p:cNvPr id="13" name="TextBox 12"/>
          <p:cNvSpPr txBox="1"/>
          <p:nvPr/>
        </p:nvSpPr>
        <p:spPr>
          <a:xfrm>
            <a:off x="9147130" y="5218472"/>
            <a:ext cx="1873295" cy="369332"/>
          </a:xfrm>
          <a:prstGeom prst="rect">
            <a:avLst/>
          </a:prstGeom>
          <a:solidFill>
            <a:schemeClr val="accent1"/>
          </a:solidFill>
          <a:ln w="19050">
            <a:solidFill>
              <a:schemeClr val="accent1"/>
            </a:solidFill>
          </a:ln>
        </p:spPr>
        <p:txBody>
          <a:bodyPr wrap="square" rtlCol="0">
            <a:spAutoFit/>
          </a:bodyPr>
          <a:lstStyle/>
          <a:p>
            <a:r>
              <a:rPr lang="en-CA" dirty="0" smtClean="0"/>
              <a:t>(after running </a:t>
            </a:r>
            <a:r>
              <a:rPr lang="en-CA" dirty="0" err="1" smtClean="0"/>
              <a:t>clc</a:t>
            </a:r>
            <a:r>
              <a:rPr lang="en-CA" dirty="0" smtClean="0"/>
              <a:t>)</a:t>
            </a:r>
          </a:p>
        </p:txBody>
      </p:sp>
    </p:spTree>
    <p:extLst>
      <p:ext uri="{BB962C8B-B14F-4D97-AF65-F5344CB8AC3E}">
        <p14:creationId xmlns:p14="http://schemas.microsoft.com/office/powerpoint/2010/main" val="287876607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We can grab a strip from the intensity matrix using array slicing</a:t>
            </a:r>
          </a:p>
          <a:p>
            <a:r>
              <a:rPr lang="en-CA" dirty="0" smtClean="0"/>
              <a:t>After averaging over rows, let’s plot the profile</a:t>
            </a:r>
          </a:p>
          <a:p>
            <a:endParaRPr lang="en-CA" dirty="0" smtClean="0"/>
          </a:p>
          <a:p>
            <a:endParaRPr lang="en-CA" dirty="0" smtClean="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908548" y="1827846"/>
            <a:ext cx="4505325" cy="3933825"/>
          </a:xfrm>
          <a:prstGeom prst="rect">
            <a:avLst/>
          </a:prstGeom>
        </p:spPr>
      </p:pic>
      <p:pic>
        <p:nvPicPr>
          <p:cNvPr id="4" name="Picture 3"/>
          <p:cNvPicPr>
            <a:picLocks noChangeAspect="1"/>
          </p:cNvPicPr>
          <p:nvPr/>
        </p:nvPicPr>
        <p:blipFill>
          <a:blip r:embed="rId3"/>
          <a:stretch>
            <a:fillRect/>
          </a:stretch>
        </p:blipFill>
        <p:spPr>
          <a:xfrm>
            <a:off x="6091236" y="1827846"/>
            <a:ext cx="5008501" cy="3752000"/>
          </a:xfrm>
          <a:prstGeom prst="rect">
            <a:avLst/>
          </a:prstGeom>
        </p:spPr>
      </p:pic>
    </p:spTree>
    <p:extLst>
      <p:ext uri="{BB962C8B-B14F-4D97-AF65-F5344CB8AC3E}">
        <p14:creationId xmlns:p14="http://schemas.microsoft.com/office/powerpoint/2010/main" val="150020500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In the plotted profile we see 12 bumps, one for each of the left and right sides of the 6 full rings seen in the image</a:t>
            </a:r>
          </a:p>
          <a:p>
            <a:r>
              <a:rPr lang="en-CA" dirty="0" smtClean="0"/>
              <a:t>We will determine the location of the centre of each bump by assuming the bumps are Gaussian in shape and fitting a Gaussian to each one, one at a time</a:t>
            </a:r>
          </a:p>
          <a:p>
            <a:r>
              <a:rPr lang="en-CA" dirty="0" smtClean="0"/>
              <a:t>I decided to semi-automate this process as follows:</a:t>
            </a:r>
          </a:p>
          <a:p>
            <a:endParaRPr lang="en-CA" dirty="0" smtClean="0"/>
          </a:p>
          <a:p>
            <a:endParaRPr lang="en-CA" dirty="0" smtClean="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spTree>
    <p:extLst>
      <p:ext uri="{BB962C8B-B14F-4D97-AF65-F5344CB8AC3E}">
        <p14:creationId xmlns:p14="http://schemas.microsoft.com/office/powerpoint/2010/main" val="161267591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In the plot of the intensity profile, use the cursor tool to find an x-coordinate for the left and right ends of each </a:t>
            </a:r>
            <a:r>
              <a:rPr lang="en-CA" dirty="0" smtClean="0"/>
              <a:t>bump</a:t>
            </a:r>
          </a:p>
          <a:p>
            <a:r>
              <a:rPr lang="en-CA" dirty="0" smtClean="0"/>
              <a:t>For example, for bump 7 I’ll use x=223 and x=238 for the left and right ends, respectively</a:t>
            </a:r>
            <a:endParaRPr lang="en-CA" dirty="0"/>
          </a:p>
          <a:p>
            <a:pPr marL="0" indent="0">
              <a:buNone/>
            </a:pPr>
            <a:endParaRPr lang="en-CA" dirty="0" smtClean="0"/>
          </a:p>
          <a:p>
            <a:endParaRPr lang="en-CA" dirty="0" smtClean="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838199" y="2363713"/>
            <a:ext cx="4943203" cy="4386222"/>
          </a:xfrm>
          <a:prstGeom prst="rect">
            <a:avLst/>
          </a:prstGeom>
        </p:spPr>
      </p:pic>
      <p:pic>
        <p:nvPicPr>
          <p:cNvPr id="4" name="Picture 3"/>
          <p:cNvPicPr>
            <a:picLocks noChangeAspect="1"/>
          </p:cNvPicPr>
          <p:nvPr/>
        </p:nvPicPr>
        <p:blipFill>
          <a:blip r:embed="rId3"/>
          <a:stretch>
            <a:fillRect/>
          </a:stretch>
        </p:blipFill>
        <p:spPr>
          <a:xfrm>
            <a:off x="6439580" y="2363713"/>
            <a:ext cx="4499809" cy="4386222"/>
          </a:xfrm>
          <a:prstGeom prst="rect">
            <a:avLst/>
          </a:prstGeom>
        </p:spPr>
      </p:pic>
    </p:spTree>
    <p:extLst>
      <p:ext uri="{BB962C8B-B14F-4D97-AF65-F5344CB8AC3E}">
        <p14:creationId xmlns:p14="http://schemas.microsoft.com/office/powerpoint/2010/main" val="19834732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Create one 12-element row vector for all of these left-end coordinates and another row vector for the right-end coordinates</a:t>
            </a:r>
          </a:p>
          <a:p>
            <a:r>
              <a:rPr lang="en-CA" dirty="0" smtClean="0"/>
              <a:t>Also, instantiate 12 element row vectors with zeros that will hold the centres and widths of the 12 bumps (the elements will be determined one-by-one in a loop)</a:t>
            </a:r>
            <a:endParaRPr lang="en-CA" dirty="0"/>
          </a:p>
          <a:p>
            <a:pPr marL="0" indent="0">
              <a:buNone/>
            </a:pPr>
            <a:endParaRPr lang="en-CA" dirty="0" smtClean="0"/>
          </a:p>
          <a:p>
            <a:endParaRPr lang="en-CA" dirty="0" smtClean="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5" name="Picture 4"/>
          <p:cNvPicPr>
            <a:picLocks noChangeAspect="1"/>
          </p:cNvPicPr>
          <p:nvPr/>
        </p:nvPicPr>
        <p:blipFill>
          <a:blip r:embed="rId2"/>
          <a:stretch>
            <a:fillRect/>
          </a:stretch>
        </p:blipFill>
        <p:spPr>
          <a:xfrm>
            <a:off x="2900361" y="2849472"/>
            <a:ext cx="6381750" cy="2447925"/>
          </a:xfrm>
          <a:prstGeom prst="rect">
            <a:avLst/>
          </a:prstGeom>
        </p:spPr>
      </p:pic>
    </p:spTree>
    <p:extLst>
      <p:ext uri="{BB962C8B-B14F-4D97-AF65-F5344CB8AC3E}">
        <p14:creationId xmlns:p14="http://schemas.microsoft.com/office/powerpoint/2010/main" val="87416076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Next, create a four-parameter Gaussian </a:t>
            </a:r>
            <a:r>
              <a:rPr lang="en-CA" dirty="0" err="1" smtClean="0"/>
              <a:t>fittype</a:t>
            </a:r>
            <a:r>
              <a:rPr lang="en-CA" dirty="0"/>
              <a:t> </a:t>
            </a:r>
            <a:r>
              <a:rPr lang="en-CA" dirty="0" smtClean="0"/>
              <a:t>and loop over all the bumps, fitting the Gaussian to each one at a time</a:t>
            </a:r>
            <a:endParaRPr lang="en-CA" dirty="0"/>
          </a:p>
          <a:p>
            <a:pPr marL="0" indent="0">
              <a:buNone/>
            </a:pPr>
            <a:endParaRPr lang="en-CA" dirty="0" smtClean="0"/>
          </a:p>
          <a:p>
            <a:endParaRPr lang="en-CA" dirty="0" smtClean="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968557" y="1206545"/>
            <a:ext cx="10115550" cy="2581275"/>
          </a:xfrm>
          <a:prstGeom prst="rect">
            <a:avLst/>
          </a:prstGeom>
        </p:spPr>
      </p:pic>
      <p:pic>
        <p:nvPicPr>
          <p:cNvPr id="4" name="Picture 3"/>
          <p:cNvPicPr>
            <a:picLocks noChangeAspect="1"/>
          </p:cNvPicPr>
          <p:nvPr/>
        </p:nvPicPr>
        <p:blipFill>
          <a:blip r:embed="rId3"/>
          <a:stretch>
            <a:fillRect/>
          </a:stretch>
        </p:blipFill>
        <p:spPr>
          <a:xfrm>
            <a:off x="968557" y="4525927"/>
            <a:ext cx="9429750" cy="1485900"/>
          </a:xfrm>
          <a:prstGeom prst="rect">
            <a:avLst/>
          </a:prstGeom>
        </p:spPr>
      </p:pic>
    </p:spTree>
    <p:extLst>
      <p:ext uri="{BB962C8B-B14F-4D97-AF65-F5344CB8AC3E}">
        <p14:creationId xmlns:p14="http://schemas.microsoft.com/office/powerpoint/2010/main" val="300063987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Now, the first 6 bumps are from the left ends of the fringes (from largest radius fringe to smallest radius fringe) and the last 6 bumps are from the right ends of the fringes (from </a:t>
            </a:r>
            <a:r>
              <a:rPr lang="en-CA" dirty="0"/>
              <a:t>smallest radius</a:t>
            </a:r>
            <a:r>
              <a:rPr lang="en-CA" dirty="0" smtClean="0"/>
              <a:t> fringe to </a:t>
            </a:r>
            <a:r>
              <a:rPr lang="en-CA" dirty="0"/>
              <a:t>largest radius</a:t>
            </a:r>
            <a:r>
              <a:rPr lang="en-CA" dirty="0" smtClean="0"/>
              <a:t> fringe)</a:t>
            </a:r>
          </a:p>
          <a:p>
            <a:r>
              <a:rPr lang="en-CA" dirty="0" smtClean="0"/>
              <a:t>Create two vectors, one for the centres of the left sides of the fringes and one for the centres of the right sides of the fringes (from </a:t>
            </a:r>
            <a:r>
              <a:rPr lang="en-CA" dirty="0"/>
              <a:t>smallest radius</a:t>
            </a:r>
            <a:r>
              <a:rPr lang="en-CA" dirty="0" smtClean="0"/>
              <a:t> fringe to </a:t>
            </a:r>
            <a:r>
              <a:rPr lang="en-CA" dirty="0"/>
              <a:t>largest radius</a:t>
            </a:r>
            <a:r>
              <a:rPr lang="en-CA" dirty="0" smtClean="0"/>
              <a:t> fringe)</a:t>
            </a:r>
          </a:p>
          <a:p>
            <a:r>
              <a:rPr lang="en-CA" dirty="0" smtClean="0"/>
              <a:t>The radius is just half the distance between the right and left sides of a fringe</a:t>
            </a:r>
          </a:p>
          <a:p>
            <a:endParaRPr lang="en-CA" dirty="0"/>
          </a:p>
          <a:p>
            <a:endParaRPr lang="en-CA" dirty="0" smtClean="0"/>
          </a:p>
          <a:p>
            <a:r>
              <a:rPr lang="en-CA" dirty="0" smtClean="0"/>
              <a:t>These radii are in units of pixels. In an experiment you would want to convert this to a physical distance in, for example, cm</a:t>
            </a:r>
          </a:p>
          <a:p>
            <a:r>
              <a:rPr lang="en-CA" dirty="0" smtClean="0"/>
              <a:t>You would also need to compute the uncertainties on the radii</a:t>
            </a:r>
          </a:p>
          <a:p>
            <a:endParaRPr lang="en-CA" dirty="0" smtClean="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5" name="Picture 4"/>
          <p:cNvPicPr>
            <a:picLocks noChangeAspect="1"/>
          </p:cNvPicPr>
          <p:nvPr/>
        </p:nvPicPr>
        <p:blipFill>
          <a:blip r:embed="rId2"/>
          <a:stretch>
            <a:fillRect/>
          </a:stretch>
        </p:blipFill>
        <p:spPr>
          <a:xfrm>
            <a:off x="773975" y="4188007"/>
            <a:ext cx="5105400" cy="781050"/>
          </a:xfrm>
          <a:prstGeom prst="rect">
            <a:avLst/>
          </a:prstGeom>
        </p:spPr>
      </p:pic>
      <p:pic>
        <p:nvPicPr>
          <p:cNvPr id="6" name="Picture 5"/>
          <p:cNvPicPr>
            <a:picLocks noChangeAspect="1"/>
          </p:cNvPicPr>
          <p:nvPr/>
        </p:nvPicPr>
        <p:blipFill>
          <a:blip r:embed="rId3"/>
          <a:stretch>
            <a:fillRect/>
          </a:stretch>
        </p:blipFill>
        <p:spPr>
          <a:xfrm>
            <a:off x="6159137" y="4194537"/>
            <a:ext cx="4905375" cy="904875"/>
          </a:xfrm>
          <a:prstGeom prst="rect">
            <a:avLst/>
          </a:prstGeom>
        </p:spPr>
      </p:pic>
    </p:spTree>
    <p:extLst>
      <p:ext uri="{BB962C8B-B14F-4D97-AF65-F5344CB8AC3E}">
        <p14:creationId xmlns:p14="http://schemas.microsoft.com/office/powerpoint/2010/main" val="187052032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Fourth example: read in and plot the data in ‘PMT1.txt’:</a:t>
            </a:r>
          </a:p>
          <a:p>
            <a:endParaRPr lang="en-CA" dirty="0" smtClean="0"/>
          </a:p>
          <a:p>
            <a:endParaRPr lang="en-CA" dirty="0" smtClean="0"/>
          </a:p>
          <a:p>
            <a:endParaRPr lang="en-CA" dirty="0"/>
          </a:p>
          <a:p>
            <a:endParaRPr lang="en-CA" dirty="0" smtClean="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6613623" y="1596543"/>
            <a:ext cx="5008501" cy="3752000"/>
          </a:xfrm>
          <a:prstGeom prst="rect">
            <a:avLst/>
          </a:prstGeom>
        </p:spPr>
      </p:pic>
      <p:pic>
        <p:nvPicPr>
          <p:cNvPr id="6" name="Picture 5"/>
          <p:cNvPicPr>
            <a:picLocks noChangeAspect="1"/>
          </p:cNvPicPr>
          <p:nvPr/>
        </p:nvPicPr>
        <p:blipFill>
          <a:blip r:embed="rId3"/>
          <a:stretch>
            <a:fillRect/>
          </a:stretch>
        </p:blipFill>
        <p:spPr>
          <a:xfrm>
            <a:off x="393798" y="876300"/>
            <a:ext cx="6219825" cy="5981700"/>
          </a:xfrm>
          <a:prstGeom prst="rect">
            <a:avLst/>
          </a:prstGeom>
        </p:spPr>
      </p:pic>
    </p:spTree>
    <p:extLst>
      <p:ext uri="{BB962C8B-B14F-4D97-AF65-F5344CB8AC3E}">
        <p14:creationId xmlns:p14="http://schemas.microsoft.com/office/powerpoint/2010/main" val="340729194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We will fit one line the rising region in the middle and one line to the flat region on the right and find the intersection point of these </a:t>
            </a:r>
            <a:r>
              <a:rPr lang="en-CA" dirty="0" smtClean="0"/>
              <a:t>lines</a:t>
            </a:r>
          </a:p>
          <a:p>
            <a:r>
              <a:rPr lang="en-CA" dirty="0" smtClean="0"/>
              <a:t>We need to determine the range of indices for the two regions</a:t>
            </a:r>
          </a:p>
          <a:p>
            <a:r>
              <a:rPr lang="en-CA" dirty="0" smtClean="0"/>
              <a:t>First use the cursor tool to determine the x-coordinates of bounding points:</a:t>
            </a:r>
          </a:p>
          <a:p>
            <a:endParaRPr lang="en-CA" dirty="0"/>
          </a:p>
          <a:p>
            <a:endParaRPr lang="en-CA" dirty="0" smtClean="0"/>
          </a:p>
          <a:p>
            <a:endParaRPr lang="en-CA" dirty="0"/>
          </a:p>
          <a:p>
            <a:endParaRPr lang="en-CA" dirty="0" smtClean="0"/>
          </a:p>
          <a:p>
            <a:endParaRPr lang="en-CA" dirty="0"/>
          </a:p>
          <a:p>
            <a:r>
              <a:rPr lang="en-CA" dirty="0" smtClean="0"/>
              <a:t>Rising region: x = 8.75 to x = 10.99. Flat region: x = 13.74 to x = 19.76</a:t>
            </a:r>
            <a:endParaRPr lang="en-CA" dirty="0"/>
          </a:p>
          <a:p>
            <a:endParaRPr lang="en-CA" dirty="0" smtClean="0"/>
          </a:p>
          <a:p>
            <a:endParaRPr lang="en-CA" dirty="0" smtClean="0"/>
          </a:p>
          <a:p>
            <a:endParaRPr lang="en-CA" dirty="0"/>
          </a:p>
          <a:p>
            <a:endParaRPr lang="en-CA" dirty="0" smtClean="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4" name="Picture 3"/>
          <p:cNvPicPr>
            <a:picLocks noChangeAspect="1"/>
          </p:cNvPicPr>
          <p:nvPr/>
        </p:nvPicPr>
        <p:blipFill rotWithShape="1">
          <a:blip r:embed="rId2"/>
          <a:srcRect l="3564"/>
          <a:stretch/>
        </p:blipFill>
        <p:spPr>
          <a:xfrm>
            <a:off x="78377" y="2572497"/>
            <a:ext cx="3196047" cy="2482715"/>
          </a:xfrm>
          <a:prstGeom prst="rect">
            <a:avLst/>
          </a:prstGeom>
        </p:spPr>
      </p:pic>
      <p:pic>
        <p:nvPicPr>
          <p:cNvPr id="5" name="Picture 4"/>
          <p:cNvPicPr>
            <a:picLocks noChangeAspect="1"/>
          </p:cNvPicPr>
          <p:nvPr/>
        </p:nvPicPr>
        <p:blipFill>
          <a:blip r:embed="rId3"/>
          <a:stretch>
            <a:fillRect/>
          </a:stretch>
        </p:blipFill>
        <p:spPr>
          <a:xfrm>
            <a:off x="2990858" y="2572497"/>
            <a:ext cx="3314147" cy="2482715"/>
          </a:xfrm>
          <a:prstGeom prst="rect">
            <a:avLst/>
          </a:prstGeom>
        </p:spPr>
      </p:pic>
      <p:pic>
        <p:nvPicPr>
          <p:cNvPr id="6" name="Picture 5"/>
          <p:cNvPicPr>
            <a:picLocks noChangeAspect="1"/>
          </p:cNvPicPr>
          <p:nvPr/>
        </p:nvPicPr>
        <p:blipFill>
          <a:blip r:embed="rId4"/>
          <a:stretch>
            <a:fillRect/>
          </a:stretch>
        </p:blipFill>
        <p:spPr>
          <a:xfrm>
            <a:off x="6047568" y="2572497"/>
            <a:ext cx="3314147" cy="2482715"/>
          </a:xfrm>
          <a:prstGeom prst="rect">
            <a:avLst/>
          </a:prstGeom>
        </p:spPr>
      </p:pic>
      <p:pic>
        <p:nvPicPr>
          <p:cNvPr id="7" name="Picture 6"/>
          <p:cNvPicPr>
            <a:picLocks noChangeAspect="1"/>
          </p:cNvPicPr>
          <p:nvPr/>
        </p:nvPicPr>
        <p:blipFill rotWithShape="1">
          <a:blip r:embed="rId5"/>
          <a:srcRect r="7358"/>
          <a:stretch/>
        </p:blipFill>
        <p:spPr>
          <a:xfrm>
            <a:off x="9139110" y="2572496"/>
            <a:ext cx="3070308" cy="2482715"/>
          </a:xfrm>
          <a:prstGeom prst="rect">
            <a:avLst/>
          </a:prstGeom>
        </p:spPr>
      </p:pic>
    </p:spTree>
    <p:extLst>
      <p:ext uri="{BB962C8B-B14F-4D97-AF65-F5344CB8AC3E}">
        <p14:creationId xmlns:p14="http://schemas.microsoft.com/office/powerpoint/2010/main" val="314042784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Rising region: x = 8.75 to x = 10.99. Flat region: x = 13.74 to x = </a:t>
            </a:r>
            <a:r>
              <a:rPr lang="en-CA" dirty="0" smtClean="0"/>
              <a:t>19.76</a:t>
            </a:r>
          </a:p>
          <a:p>
            <a:r>
              <a:rPr lang="en-CA" dirty="0" smtClean="0"/>
              <a:t>Then double click on the </a:t>
            </a:r>
            <a:r>
              <a:rPr lang="en-CA" dirty="0" err="1" smtClean="0"/>
              <a:t>x_data</a:t>
            </a:r>
            <a:r>
              <a:rPr lang="en-CA" dirty="0" smtClean="0"/>
              <a:t> variable in the workspace to determine the indices of these points:</a:t>
            </a:r>
          </a:p>
          <a:p>
            <a:endParaRPr lang="en-CA" dirty="0" smtClean="0"/>
          </a:p>
          <a:p>
            <a:endParaRPr lang="en-CA" dirty="0" smtClean="0"/>
          </a:p>
          <a:p>
            <a:endParaRPr lang="en-CA" dirty="0"/>
          </a:p>
          <a:p>
            <a:endParaRPr lang="en-CA" dirty="0" smtClean="0"/>
          </a:p>
          <a:p>
            <a:endParaRPr lang="en-CA" dirty="0" smtClean="0"/>
          </a:p>
          <a:p>
            <a:r>
              <a:rPr lang="en-CA" dirty="0"/>
              <a:t>Rising region: </a:t>
            </a:r>
            <a:r>
              <a:rPr lang="en-CA" dirty="0" smtClean="0"/>
              <a:t>indices 40 to 53. </a:t>
            </a:r>
            <a:r>
              <a:rPr lang="en-CA" dirty="0"/>
              <a:t>Flat region</a:t>
            </a:r>
            <a:r>
              <a:rPr lang="en-CA" dirty="0" smtClean="0"/>
              <a:t>: indices 67 to 100</a:t>
            </a:r>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999716" y="2048827"/>
            <a:ext cx="1362075" cy="2028825"/>
          </a:xfrm>
          <a:prstGeom prst="rect">
            <a:avLst/>
          </a:prstGeom>
        </p:spPr>
      </p:pic>
      <p:pic>
        <p:nvPicPr>
          <p:cNvPr id="8" name="Picture 7"/>
          <p:cNvPicPr>
            <a:picLocks noChangeAspect="1"/>
          </p:cNvPicPr>
          <p:nvPr/>
        </p:nvPicPr>
        <p:blipFill>
          <a:blip r:embed="rId3"/>
          <a:stretch>
            <a:fillRect/>
          </a:stretch>
        </p:blipFill>
        <p:spPr>
          <a:xfrm>
            <a:off x="2828108" y="1991677"/>
            <a:ext cx="1066800" cy="2085975"/>
          </a:xfrm>
          <a:prstGeom prst="rect">
            <a:avLst/>
          </a:prstGeom>
        </p:spPr>
      </p:pic>
      <p:pic>
        <p:nvPicPr>
          <p:cNvPr id="9" name="Picture 8"/>
          <p:cNvPicPr>
            <a:picLocks noChangeAspect="1"/>
          </p:cNvPicPr>
          <p:nvPr/>
        </p:nvPicPr>
        <p:blipFill>
          <a:blip r:embed="rId4"/>
          <a:stretch>
            <a:fillRect/>
          </a:stretch>
        </p:blipFill>
        <p:spPr>
          <a:xfrm>
            <a:off x="5823857" y="2075547"/>
            <a:ext cx="1409700" cy="2028825"/>
          </a:xfrm>
          <a:prstGeom prst="rect">
            <a:avLst/>
          </a:prstGeom>
        </p:spPr>
      </p:pic>
      <p:pic>
        <p:nvPicPr>
          <p:cNvPr id="10" name="Picture 9"/>
          <p:cNvPicPr>
            <a:picLocks noChangeAspect="1"/>
          </p:cNvPicPr>
          <p:nvPr/>
        </p:nvPicPr>
        <p:blipFill>
          <a:blip r:embed="rId5"/>
          <a:stretch>
            <a:fillRect/>
          </a:stretch>
        </p:blipFill>
        <p:spPr>
          <a:xfrm>
            <a:off x="8250690" y="2215514"/>
            <a:ext cx="1438275" cy="1638300"/>
          </a:xfrm>
          <a:prstGeom prst="rect">
            <a:avLst/>
          </a:prstGeom>
        </p:spPr>
      </p:pic>
    </p:spTree>
    <p:extLst>
      <p:ext uri="{BB962C8B-B14F-4D97-AF65-F5344CB8AC3E}">
        <p14:creationId xmlns:p14="http://schemas.microsoft.com/office/powerpoint/2010/main" val="424828472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Perform two separate linear fits, one in the rising region and one in the flat region</a:t>
            </a:r>
          </a:p>
          <a:p>
            <a:r>
              <a:rPr lang="en-CA" dirty="0" smtClean="0"/>
              <a:t>The form of ‘poly1’ is y = p1*x + p2</a:t>
            </a:r>
          </a:p>
          <a:p>
            <a:endParaRPr lang="en-CA" dirty="0" smtClean="0"/>
          </a:p>
          <a:p>
            <a:endParaRPr lang="en-CA" dirty="0" smtClean="0"/>
          </a:p>
          <a:p>
            <a:endParaRPr lang="en-CA" dirty="0"/>
          </a:p>
          <a:p>
            <a:endParaRPr lang="en-CA" dirty="0" smtClean="0"/>
          </a:p>
          <a:p>
            <a:endParaRPr lang="en-CA" dirty="0" smtClean="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2544399" y="2061482"/>
            <a:ext cx="6162675" cy="3257550"/>
          </a:xfrm>
          <a:prstGeom prst="rect">
            <a:avLst/>
          </a:prstGeom>
        </p:spPr>
      </p:pic>
    </p:spTree>
    <p:extLst>
      <p:ext uri="{BB962C8B-B14F-4D97-AF65-F5344CB8AC3E}">
        <p14:creationId xmlns:p14="http://schemas.microsoft.com/office/powerpoint/2010/main" val="4070652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You can quickly access previously entered expressions by pressing the up arrow key on the keyboard when in the command window</a:t>
            </a:r>
            <a:endParaRPr lang="en-CA" dirty="0"/>
          </a:p>
        </p:txBody>
      </p:sp>
      <p:pic>
        <p:nvPicPr>
          <p:cNvPr id="4" name="Picture 3"/>
          <p:cNvPicPr>
            <a:picLocks noChangeAspect="1"/>
          </p:cNvPicPr>
          <p:nvPr/>
        </p:nvPicPr>
        <p:blipFill>
          <a:blip r:embed="rId2"/>
          <a:stretch>
            <a:fillRect/>
          </a:stretch>
        </p:blipFill>
        <p:spPr>
          <a:xfrm>
            <a:off x="2519362" y="1400175"/>
            <a:ext cx="7153275" cy="4057650"/>
          </a:xfrm>
          <a:prstGeom prst="rect">
            <a:avLst/>
          </a:prstGeom>
        </p:spPr>
      </p:pic>
    </p:spTree>
    <p:extLst>
      <p:ext uri="{BB962C8B-B14F-4D97-AF65-F5344CB8AC3E}">
        <p14:creationId xmlns:p14="http://schemas.microsoft.com/office/powerpoint/2010/main" val="328504068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endParaRPr lang="en-CA" dirty="0" smtClean="0"/>
          </a:p>
          <a:p>
            <a:endParaRPr lang="en-CA" dirty="0"/>
          </a:p>
          <a:p>
            <a:endParaRPr lang="en-CA" dirty="0" smtClean="0"/>
          </a:p>
          <a:p>
            <a:r>
              <a:rPr lang="en-CA" dirty="0" smtClean="0"/>
              <a:t>So the equations of the two lines are </a:t>
            </a:r>
          </a:p>
          <a:p>
            <a:pPr marL="0" indent="0">
              <a:buNone/>
            </a:pPr>
            <a:r>
              <a:rPr lang="en-CA" dirty="0" smtClean="0"/>
              <a:t>y = 0.8134*x – 7.1145   &amp;   y = 0.0233*x + 2.0086</a:t>
            </a:r>
          </a:p>
          <a:p>
            <a:r>
              <a:rPr lang="en-CA" dirty="0" smtClean="0"/>
              <a:t>Determine the intersection point:</a:t>
            </a:r>
          </a:p>
          <a:p>
            <a:endParaRPr lang="en-CA" dirty="0"/>
          </a:p>
          <a:p>
            <a:pPr marL="0" indent="0">
              <a:buNone/>
            </a:pPr>
            <a:endParaRPr lang="en-CA" dirty="0" smtClean="0"/>
          </a:p>
          <a:p>
            <a:pPr marL="0" indent="0">
              <a:buNone/>
            </a:pPr>
            <a:endParaRPr lang="en-CA" dirty="0"/>
          </a:p>
          <a:p>
            <a:endParaRPr lang="en-CA" dirty="0" smtClean="0"/>
          </a:p>
          <a:p>
            <a:r>
              <a:rPr lang="en-CA" dirty="0" smtClean="0"/>
              <a:t>For an actual experiment, you would need to complete the calculations for the uncertainty on this point</a:t>
            </a:r>
          </a:p>
          <a:p>
            <a:endParaRPr lang="en-CA" dirty="0" smtClean="0"/>
          </a:p>
          <a:p>
            <a:endParaRPr lang="en-CA" dirty="0"/>
          </a:p>
          <a:p>
            <a:endParaRPr lang="en-CA" dirty="0" smtClean="0"/>
          </a:p>
          <a:p>
            <a:endParaRPr lang="en-CA" dirty="0" smtClean="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3623038" y="275408"/>
            <a:ext cx="3448050" cy="1447800"/>
          </a:xfrm>
          <a:prstGeom prst="rect">
            <a:avLst/>
          </a:prstGeom>
        </p:spPr>
      </p:pic>
      <p:pic>
        <p:nvPicPr>
          <p:cNvPr id="5" name="Picture 4"/>
          <p:cNvPicPr>
            <a:picLocks noChangeAspect="1"/>
          </p:cNvPicPr>
          <p:nvPr/>
        </p:nvPicPr>
        <p:blipFill>
          <a:blip r:embed="rId3"/>
          <a:stretch>
            <a:fillRect/>
          </a:stretch>
        </p:blipFill>
        <p:spPr>
          <a:xfrm>
            <a:off x="2869338" y="3301093"/>
            <a:ext cx="5286375" cy="2171700"/>
          </a:xfrm>
          <a:prstGeom prst="rect">
            <a:avLst/>
          </a:prstGeom>
        </p:spPr>
      </p:pic>
    </p:spTree>
    <p:extLst>
      <p:ext uri="{BB962C8B-B14F-4D97-AF65-F5344CB8AC3E}">
        <p14:creationId xmlns:p14="http://schemas.microsoft.com/office/powerpoint/2010/main" val="207383513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Plot the lines and the intersection point with the data</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195262" y="981075"/>
            <a:ext cx="6315075" cy="5876925"/>
          </a:xfrm>
          <a:prstGeom prst="rect">
            <a:avLst/>
          </a:prstGeom>
        </p:spPr>
      </p:pic>
      <p:pic>
        <p:nvPicPr>
          <p:cNvPr id="4" name="Picture 3"/>
          <p:cNvPicPr>
            <a:picLocks noChangeAspect="1"/>
          </p:cNvPicPr>
          <p:nvPr/>
        </p:nvPicPr>
        <p:blipFill>
          <a:blip r:embed="rId3"/>
          <a:stretch>
            <a:fillRect/>
          </a:stretch>
        </p:blipFill>
        <p:spPr>
          <a:xfrm>
            <a:off x="6770378" y="1744589"/>
            <a:ext cx="5008501" cy="3752000"/>
          </a:xfrm>
          <a:prstGeom prst="rect">
            <a:avLst/>
          </a:prstGeom>
        </p:spPr>
      </p:pic>
    </p:spTree>
    <p:extLst>
      <p:ext uri="{BB962C8B-B14F-4D97-AF65-F5344CB8AC3E}">
        <p14:creationId xmlns:p14="http://schemas.microsoft.com/office/powerpoint/2010/main" val="92868549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smtClean="0"/>
              <a:t>Extra</a:t>
            </a:r>
            <a:endParaRPr lang="en-CA" dirty="0"/>
          </a:p>
        </p:txBody>
      </p:sp>
    </p:spTree>
    <p:extLst>
      <p:ext uri="{BB962C8B-B14F-4D97-AF65-F5344CB8AC3E}">
        <p14:creationId xmlns:p14="http://schemas.microsoft.com/office/powerpoint/2010/main" val="1257865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1 parameter</a:t>
            </a:r>
            <a:endParaRPr lang="en-CA" dirty="0"/>
          </a:p>
          <a:p>
            <a:r>
              <a:rPr lang="en-CA" dirty="0" smtClean="0"/>
              <a:t>The graphical method for determining the uncertainty on a single-parameter fit will be demonstrated using the 1 parameter exponential data.</a:t>
            </a:r>
          </a:p>
          <a:p>
            <a:r>
              <a:rPr lang="en-CA" dirty="0" smtClean="0"/>
              <a:t>Read in the data and plot it:</a:t>
            </a:r>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5863189" y="2867995"/>
            <a:ext cx="5008501" cy="3752000"/>
          </a:xfrm>
          <a:prstGeom prst="rect">
            <a:avLst/>
          </a:prstGeom>
        </p:spPr>
      </p:pic>
      <p:pic>
        <p:nvPicPr>
          <p:cNvPr id="5" name="Picture 4"/>
          <p:cNvPicPr>
            <a:picLocks noChangeAspect="1"/>
          </p:cNvPicPr>
          <p:nvPr/>
        </p:nvPicPr>
        <p:blipFill>
          <a:blip r:embed="rId3"/>
          <a:stretch>
            <a:fillRect/>
          </a:stretch>
        </p:blipFill>
        <p:spPr>
          <a:xfrm>
            <a:off x="1011418" y="3043084"/>
            <a:ext cx="4283393" cy="3713329"/>
          </a:xfrm>
          <a:prstGeom prst="rect">
            <a:avLst/>
          </a:prstGeom>
        </p:spPr>
      </p:pic>
    </p:spTree>
    <p:extLst>
      <p:ext uri="{BB962C8B-B14F-4D97-AF65-F5344CB8AC3E}">
        <p14:creationId xmlns:p14="http://schemas.microsoft.com/office/powerpoint/2010/main" val="97428778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1 parameter</a:t>
            </a:r>
            <a:endParaRPr lang="en-CA" dirty="0"/>
          </a:p>
          <a:p>
            <a:r>
              <a:rPr lang="en-CA" dirty="0" smtClean="0"/>
              <a:t>Perform the fit using chi-squared minimization. The function model is y = a*</a:t>
            </a:r>
            <a:r>
              <a:rPr lang="en-CA" dirty="0" err="1" smtClean="0"/>
              <a:t>exp</a:t>
            </a:r>
            <a:r>
              <a:rPr lang="en-CA" dirty="0" smtClean="0"/>
              <a:t>(-a*x):</a:t>
            </a:r>
            <a:endParaRPr lang="en-CA" dirty="0" smtClean="0"/>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7" name="Picture 6"/>
          <p:cNvPicPr>
            <a:picLocks noChangeAspect="1"/>
          </p:cNvPicPr>
          <p:nvPr/>
        </p:nvPicPr>
        <p:blipFill>
          <a:blip r:embed="rId2"/>
          <a:stretch>
            <a:fillRect/>
          </a:stretch>
        </p:blipFill>
        <p:spPr>
          <a:xfrm>
            <a:off x="550817" y="2312101"/>
            <a:ext cx="6105525" cy="4124325"/>
          </a:xfrm>
          <a:prstGeom prst="rect">
            <a:avLst/>
          </a:prstGeom>
        </p:spPr>
      </p:pic>
      <p:pic>
        <p:nvPicPr>
          <p:cNvPr id="8" name="Picture 7"/>
          <p:cNvPicPr>
            <a:picLocks noChangeAspect="1"/>
          </p:cNvPicPr>
          <p:nvPr/>
        </p:nvPicPr>
        <p:blipFill>
          <a:blip r:embed="rId3"/>
          <a:stretch>
            <a:fillRect/>
          </a:stretch>
        </p:blipFill>
        <p:spPr>
          <a:xfrm>
            <a:off x="6778261" y="2215515"/>
            <a:ext cx="2419350" cy="3524250"/>
          </a:xfrm>
          <a:prstGeom prst="rect">
            <a:avLst/>
          </a:prstGeom>
        </p:spPr>
      </p:pic>
      <p:sp>
        <p:nvSpPr>
          <p:cNvPr id="9" name="TextBox 8"/>
          <p:cNvSpPr txBox="1"/>
          <p:nvPr/>
        </p:nvSpPr>
        <p:spPr>
          <a:xfrm>
            <a:off x="9434140" y="2245863"/>
            <a:ext cx="1971093" cy="923330"/>
          </a:xfrm>
          <a:prstGeom prst="rect">
            <a:avLst/>
          </a:prstGeom>
          <a:solidFill>
            <a:schemeClr val="accent1"/>
          </a:solidFill>
        </p:spPr>
        <p:txBody>
          <a:bodyPr wrap="square" rtlCol="0">
            <a:spAutoFit/>
          </a:bodyPr>
          <a:lstStyle/>
          <a:p>
            <a:r>
              <a:rPr lang="en-CA" dirty="0" smtClean="0"/>
              <a:t>The fit gives a </a:t>
            </a:r>
            <a:r>
              <a:rPr lang="en-CA" dirty="0" smtClean="0"/>
              <a:t>parameter value of a = 0.5078</a:t>
            </a:r>
            <a:endParaRPr lang="en-CA" dirty="0"/>
          </a:p>
        </p:txBody>
      </p:sp>
      <p:cxnSp>
        <p:nvCxnSpPr>
          <p:cNvPr id="10" name="Straight Arrow Connector 9"/>
          <p:cNvCxnSpPr/>
          <p:nvPr/>
        </p:nvCxnSpPr>
        <p:spPr>
          <a:xfrm flipH="1">
            <a:off x="7987936" y="2569029"/>
            <a:ext cx="1331594" cy="64443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373181" y="3622655"/>
            <a:ext cx="2679482" cy="2031325"/>
          </a:xfrm>
          <a:prstGeom prst="rect">
            <a:avLst/>
          </a:prstGeom>
          <a:solidFill>
            <a:schemeClr val="accent1"/>
          </a:solidFill>
        </p:spPr>
        <p:txBody>
          <a:bodyPr wrap="square" rtlCol="0">
            <a:spAutoFit/>
          </a:bodyPr>
          <a:lstStyle/>
          <a:p>
            <a:r>
              <a:rPr lang="en-CA" dirty="0" smtClean="0"/>
              <a:t>There was only one fit parameter so the covariance matrix is just the variance of that one parameter.</a:t>
            </a:r>
          </a:p>
          <a:p>
            <a:r>
              <a:rPr lang="en-CA" dirty="0" smtClean="0"/>
              <a:t>The uncertainty on a is </a:t>
            </a:r>
          </a:p>
          <a:p>
            <a:r>
              <a:rPr lang="el-GR" dirty="0" smtClean="0"/>
              <a:t>σ</a:t>
            </a:r>
            <a:r>
              <a:rPr lang="en-CA" baseline="-25000" dirty="0" smtClean="0"/>
              <a:t>a</a:t>
            </a:r>
            <a:r>
              <a:rPr lang="en-CA" dirty="0" smtClean="0"/>
              <a:t> = 0.0151</a:t>
            </a:r>
            <a:endParaRPr lang="en-CA" dirty="0"/>
          </a:p>
        </p:txBody>
      </p:sp>
      <p:cxnSp>
        <p:nvCxnSpPr>
          <p:cNvPr id="14" name="Straight Arrow Connector 13"/>
          <p:cNvCxnSpPr/>
          <p:nvPr/>
        </p:nvCxnSpPr>
        <p:spPr>
          <a:xfrm flipH="1" flipV="1">
            <a:off x="7987936" y="3735977"/>
            <a:ext cx="1209675" cy="34834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p:cNvSpPr txBox="1"/>
              <p:nvPr/>
            </p:nvSpPr>
            <p:spPr>
              <a:xfrm>
                <a:off x="8448593" y="5803620"/>
                <a:ext cx="2437121" cy="923330"/>
              </a:xfrm>
              <a:prstGeom prst="rect">
                <a:avLst/>
              </a:prstGeom>
              <a:solidFill>
                <a:schemeClr val="accent1"/>
              </a:solidFill>
            </p:spPr>
            <p:txBody>
              <a:bodyPr wrap="square" rtlCol="0">
                <a:spAutoFit/>
              </a:bodyPr>
              <a:lstStyle/>
              <a:p>
                <a:r>
                  <a:rPr lang="en-CA" dirty="0" smtClean="0"/>
                  <a:t>The value of the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 </m:t>
                        </m:r>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smtClean="0"/>
                  <a:t> function at its minimum is 25.8118 </a:t>
                </a:r>
                <a:endParaRPr lang="en-CA" dirty="0"/>
              </a:p>
            </p:txBody>
          </p:sp>
        </mc:Choice>
        <mc:Fallback>
          <p:sp>
            <p:nvSpPr>
              <p:cNvPr id="17" name="TextBox 16"/>
              <p:cNvSpPr txBox="1">
                <a:spLocks noRot="1" noChangeAspect="1" noMove="1" noResize="1" noEditPoints="1" noAdjustHandles="1" noChangeArrowheads="1" noChangeShapeType="1" noTextEdit="1"/>
              </p:cNvSpPr>
              <p:nvPr/>
            </p:nvSpPr>
            <p:spPr>
              <a:xfrm>
                <a:off x="8448593" y="5803620"/>
                <a:ext cx="2437121" cy="923330"/>
              </a:xfrm>
              <a:prstGeom prst="rect">
                <a:avLst/>
              </a:prstGeom>
              <a:blipFill>
                <a:blip r:embed="rId4"/>
                <a:stretch>
                  <a:fillRect l="-2250" t="-3289" r="-3000" b="-9211"/>
                </a:stretch>
              </a:blipFill>
            </p:spPr>
            <p:txBody>
              <a:bodyPr/>
              <a:lstStyle/>
              <a:p>
                <a:r>
                  <a:rPr lang="en-CA">
                    <a:noFill/>
                  </a:rPr>
                  <a:t> </a:t>
                </a:r>
              </a:p>
            </p:txBody>
          </p:sp>
        </mc:Fallback>
      </mc:AlternateContent>
      <p:cxnSp>
        <p:nvCxnSpPr>
          <p:cNvPr id="18" name="Straight Arrow Connector 17"/>
          <p:cNvCxnSpPr/>
          <p:nvPr/>
        </p:nvCxnSpPr>
        <p:spPr>
          <a:xfrm flipH="1" flipV="1">
            <a:off x="7733211" y="5425045"/>
            <a:ext cx="600772" cy="70174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74808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1 parameter</a:t>
                </a:r>
                <a:endParaRPr lang="en-CA" dirty="0"/>
              </a:p>
              <a:p>
                <a:r>
                  <a:rPr lang="en-CA" dirty="0" smtClean="0"/>
                  <a:t>The graphical method does not make use of the Jacobian or curvature matrix. We just computed them to compare the resulting parameter uncertainty with the following:</a:t>
                </a:r>
              </a:p>
              <a:p>
                <a:r>
                  <a:rPr lang="en-CA" dirty="0" smtClean="0"/>
                  <a:t>We will plot the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smtClean="0"/>
                  <a:t> function, keeping all of the x, y, and </a:t>
                </a:r>
                <a:r>
                  <a:rPr lang="el-GR" dirty="0" smtClean="0"/>
                  <a:t>σ</a:t>
                </a:r>
                <a:r>
                  <a:rPr lang="en-CA" baseline="-25000" dirty="0" smtClean="0"/>
                  <a:t>y</a:t>
                </a:r>
                <a:r>
                  <a:rPr lang="en-CA" dirty="0" smtClean="0"/>
                  <a:t> data points fixed and varying only the parameter value. Plot the function in the vicinity of the best fit parameter value</a:t>
                </a:r>
                <a:endParaRPr lang="en-CA" dirty="0" smtClean="0"/>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1682"/>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399234" y="3896542"/>
            <a:ext cx="6534150" cy="2705100"/>
          </a:xfrm>
          <a:prstGeom prst="rect">
            <a:avLst/>
          </a:prstGeom>
        </p:spPr>
      </p:pic>
      <p:pic>
        <p:nvPicPr>
          <p:cNvPr id="5" name="Picture 4"/>
          <p:cNvPicPr>
            <a:picLocks noChangeAspect="1"/>
          </p:cNvPicPr>
          <p:nvPr/>
        </p:nvPicPr>
        <p:blipFill rotWithShape="1">
          <a:blip r:embed="rId4"/>
          <a:srcRect l="1863" t="5361" r="6725"/>
          <a:stretch/>
        </p:blipFill>
        <p:spPr>
          <a:xfrm>
            <a:off x="7367451" y="3420141"/>
            <a:ext cx="4293326" cy="3329793"/>
          </a:xfrm>
          <a:prstGeom prst="rect">
            <a:avLst/>
          </a:prstGeom>
        </p:spPr>
      </p:pic>
      <mc:AlternateContent xmlns:mc="http://schemas.openxmlformats.org/markup-compatibility/2006">
        <mc:Choice xmlns:a14="http://schemas.microsoft.com/office/drawing/2010/main" Requires="a14">
          <p:sp>
            <p:nvSpPr>
              <p:cNvPr id="15" name="TextBox 14"/>
              <p:cNvSpPr txBox="1"/>
              <p:nvPr/>
            </p:nvSpPr>
            <p:spPr>
              <a:xfrm>
                <a:off x="8788937" y="3684678"/>
                <a:ext cx="1936965" cy="1477328"/>
              </a:xfrm>
              <a:prstGeom prst="rect">
                <a:avLst/>
              </a:prstGeom>
              <a:solidFill>
                <a:schemeClr val="accent1"/>
              </a:solidFill>
            </p:spPr>
            <p:txBody>
              <a:bodyPr wrap="square" rtlCol="0">
                <a:spAutoFit/>
              </a:bodyPr>
              <a:lstStyle/>
              <a:p>
                <a:r>
                  <a:rPr lang="en-CA" dirty="0" smtClean="0"/>
                  <a:t>Notice: the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 </m:t>
                        </m:r>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smtClean="0"/>
                  <a:t> function is at a minimum for the parameter fit value a = 0.5078</a:t>
                </a:r>
                <a:endParaRPr lang="en-CA" dirty="0"/>
              </a:p>
            </p:txBody>
          </p:sp>
        </mc:Choice>
        <mc:Fallback>
          <p:sp>
            <p:nvSpPr>
              <p:cNvPr id="15" name="TextBox 14"/>
              <p:cNvSpPr txBox="1">
                <a:spLocks noRot="1" noChangeAspect="1" noMove="1" noResize="1" noEditPoints="1" noAdjustHandles="1" noChangeArrowheads="1" noChangeShapeType="1" noTextEdit="1"/>
              </p:cNvSpPr>
              <p:nvPr/>
            </p:nvSpPr>
            <p:spPr>
              <a:xfrm>
                <a:off x="8788937" y="3684678"/>
                <a:ext cx="1936965" cy="1477328"/>
              </a:xfrm>
              <a:prstGeom prst="rect">
                <a:avLst/>
              </a:prstGeom>
              <a:blipFill>
                <a:blip r:embed="rId5"/>
                <a:stretch>
                  <a:fillRect l="-2839" t="-2058" b="-5350"/>
                </a:stretch>
              </a:blipFill>
            </p:spPr>
            <p:txBody>
              <a:bodyPr/>
              <a:lstStyle/>
              <a:p>
                <a:r>
                  <a:rPr lang="en-CA">
                    <a:noFill/>
                  </a:rPr>
                  <a:t> </a:t>
                </a:r>
              </a:p>
            </p:txBody>
          </p:sp>
        </mc:Fallback>
      </mc:AlternateContent>
    </p:spTree>
    <p:extLst>
      <p:ext uri="{BB962C8B-B14F-4D97-AF65-F5344CB8AC3E}">
        <p14:creationId xmlns:p14="http://schemas.microsoft.com/office/powerpoint/2010/main" val="37457546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1 parameter</a:t>
                </a:r>
                <a:endParaRPr lang="en-CA" dirty="0"/>
              </a:p>
              <a:p>
                <a:r>
                  <a:rPr lang="en-CA" dirty="0" smtClean="0"/>
                  <a:t>The uncertainty on the parameter value is the difference between the parameter value at which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𝜒</m:t>
                        </m:r>
                      </m:e>
                      <m:sup>
                        <m:r>
                          <a:rPr lang="en-CA" b="0" i="1" smtClean="0">
                            <a:latin typeface="Cambria Math" panose="02040503050406030204" pitchFamily="18" charset="0"/>
                          </a:rPr>
                          <m:t>2</m:t>
                        </m:r>
                      </m:sup>
                    </m:s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𝜒</m:t>
                        </m:r>
                      </m:e>
                      <m:sub>
                        <m:r>
                          <a:rPr lang="en-CA" b="0" i="1" smtClean="0">
                            <a:latin typeface="Cambria Math" panose="02040503050406030204" pitchFamily="18" charset="0"/>
                          </a:rPr>
                          <m:t>𝑚𝑖𝑛</m:t>
                        </m:r>
                      </m:sub>
                      <m:sup>
                        <m:r>
                          <a:rPr lang="en-CA" b="0" i="1" smtClean="0">
                            <a:latin typeface="Cambria Math" panose="02040503050406030204" pitchFamily="18" charset="0"/>
                          </a:rPr>
                          <m:t>2</m:t>
                        </m:r>
                      </m:sup>
                    </m:sSubSup>
                    <m:r>
                      <a:rPr lang="en-CA" b="0" i="1" smtClean="0">
                        <a:latin typeface="Cambria Math" panose="02040503050406030204" pitchFamily="18" charset="0"/>
                      </a:rPr>
                      <m:t>+1=26.8118</m:t>
                    </m:r>
                  </m:oMath>
                </a14:m>
                <a:r>
                  <a:rPr lang="en-CA" dirty="0" smtClean="0"/>
                  <a:t> and the parameter value at which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=2</m:t>
                    </m:r>
                    <m:r>
                      <a:rPr lang="en-CA" b="0" i="1" smtClean="0">
                        <a:latin typeface="Cambria Math" panose="02040503050406030204" pitchFamily="18" charset="0"/>
                      </a:rPr>
                      <m:t>5</m:t>
                    </m:r>
                    <m:r>
                      <a:rPr lang="en-CA" i="1">
                        <a:latin typeface="Cambria Math" panose="02040503050406030204" pitchFamily="18" charset="0"/>
                      </a:rPr>
                      <m:t>.8118</m:t>
                    </m:r>
                  </m:oMath>
                </a14:m>
                <a:r>
                  <a:rPr lang="en-US" i="1" dirty="0" smtClean="0">
                    <a:latin typeface="Cambria Math" panose="02040503050406030204" pitchFamily="18" charset="0"/>
                  </a:rPr>
                  <a:t> </a:t>
                </a:r>
                <a:r>
                  <a:rPr lang="en-US" dirty="0" smtClean="0">
                    <a:latin typeface="Calibri" panose="020F0502020204030204" pitchFamily="34" charset="0"/>
                    <a:cs typeface="Calibri" panose="020F0502020204030204" pitchFamily="34" charset="0"/>
                  </a:rPr>
                  <a:t>(a = 0.5078)</a:t>
                </a:r>
                <a:endParaRPr lang="en-US" i="1" dirty="0" smtClean="0">
                  <a:latin typeface="Cambria Math" panose="02040503050406030204" pitchFamily="18" charset="0"/>
                </a:endParaRPr>
              </a:p>
              <a:p>
                <a:r>
                  <a:rPr lang="en-US" dirty="0" smtClean="0">
                    <a:latin typeface="Calibri" panose="020F0502020204030204" pitchFamily="34" charset="0"/>
                    <a:cs typeface="Calibri" panose="020F0502020204030204" pitchFamily="34" charset="0"/>
                  </a:rPr>
                  <a:t>So plot the line </a:t>
                </a:r>
                <a14:m>
                  <m:oMath xmlns:m="http://schemas.openxmlformats.org/officeDocument/2006/math">
                    <m:sSup>
                      <m:sSupPr>
                        <m:ctrlPr>
                          <a:rPr lang="en-CA" i="1" smtClean="0">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=26.8118</m:t>
                    </m:r>
                  </m:oMath>
                </a14:m>
                <a:r>
                  <a:rPr lang="en-CA" dirty="0"/>
                  <a:t> </a:t>
                </a:r>
                <a:r>
                  <a:rPr lang="en-CA" dirty="0" smtClean="0"/>
                  <a:t>and inspect at which value of a it intersects the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US" dirty="0" smtClean="0">
                    <a:latin typeface="Calibri" panose="020F0502020204030204" pitchFamily="34" charset="0"/>
                    <a:cs typeface="Calibri" panose="020F0502020204030204" pitchFamily="34" charset="0"/>
                  </a:rPr>
                  <a:t> curve:</a:t>
                </a:r>
              </a:p>
              <a:p>
                <a:pPr marL="0" indent="0">
                  <a:buNone/>
                </a:pP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+1=26.8118</m:t>
                    </m:r>
                  </m:oMath>
                </a14:m>
                <a:r>
                  <a:rPr lang="en-CA" dirty="0"/>
                  <a:t> </a:t>
                </a:r>
                <a:endParaRPr lang="en-CA" dirty="0"/>
              </a:p>
              <a:p>
                <a:pPr marL="0" indent="0">
                  <a:buNone/>
                </a:pPr>
                <a:endParaRPr lang="en-CA" dirty="0"/>
              </a:p>
              <a:p>
                <a:endParaRPr lang="en-CA"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1682"/>
                </a:stretch>
              </a:blipFill>
            </p:spPr>
            <p:txBody>
              <a:bodyPr/>
              <a:lstStyle/>
              <a:p>
                <a:r>
                  <a:rPr lang="en-CA">
                    <a:noFill/>
                  </a:rPr>
                  <a:t> </a:t>
                </a:r>
              </a:p>
            </p:txBody>
          </p:sp>
        </mc:Fallback>
      </mc:AlternateContent>
      <p:pic>
        <p:nvPicPr>
          <p:cNvPr id="2" name="Picture 1"/>
          <p:cNvPicPr>
            <a:picLocks noChangeAspect="1"/>
          </p:cNvPicPr>
          <p:nvPr/>
        </p:nvPicPr>
        <p:blipFill rotWithShape="1">
          <a:blip r:embed="rId3"/>
          <a:srcRect l="2966" t="4352" r="5924"/>
          <a:stretch/>
        </p:blipFill>
        <p:spPr>
          <a:xfrm>
            <a:off x="545871" y="3394903"/>
            <a:ext cx="3877628" cy="3049494"/>
          </a:xfrm>
          <a:prstGeom prst="rect">
            <a:avLst/>
          </a:prstGeom>
        </p:spPr>
      </p:pic>
      <p:pic>
        <p:nvPicPr>
          <p:cNvPr id="7" name="Picture 6"/>
          <p:cNvPicPr>
            <a:picLocks noChangeAspect="1"/>
          </p:cNvPicPr>
          <p:nvPr/>
        </p:nvPicPr>
        <p:blipFill>
          <a:blip r:embed="rId4"/>
          <a:stretch>
            <a:fillRect/>
          </a:stretch>
        </p:blipFill>
        <p:spPr>
          <a:xfrm>
            <a:off x="6321204" y="2968255"/>
            <a:ext cx="4669401" cy="3497971"/>
          </a:xfrm>
          <a:prstGeom prst="rect">
            <a:avLst/>
          </a:prstGeom>
        </p:spPr>
      </p:pic>
      <p:pic>
        <p:nvPicPr>
          <p:cNvPr id="6" name="Picture 5"/>
          <p:cNvPicPr>
            <a:picLocks noChangeAspect="1"/>
          </p:cNvPicPr>
          <p:nvPr/>
        </p:nvPicPr>
        <p:blipFill>
          <a:blip r:embed="rId5"/>
          <a:stretch>
            <a:fillRect/>
          </a:stretch>
        </p:blipFill>
        <p:spPr>
          <a:xfrm>
            <a:off x="3943948" y="5638332"/>
            <a:ext cx="4047173" cy="1111603"/>
          </a:xfrm>
          <a:prstGeom prst="rect">
            <a:avLst/>
          </a:prstGeom>
          <a:ln w="12700">
            <a:solidFill>
              <a:schemeClr val="tx1"/>
            </a:solidFill>
          </a:ln>
        </p:spPr>
      </p:pic>
      <p:sp>
        <p:nvSpPr>
          <p:cNvPr id="9" name="TextBox 8"/>
          <p:cNvSpPr txBox="1"/>
          <p:nvPr/>
        </p:nvSpPr>
        <p:spPr>
          <a:xfrm>
            <a:off x="7170344" y="3210237"/>
            <a:ext cx="1117567" cy="369332"/>
          </a:xfrm>
          <a:prstGeom prst="rect">
            <a:avLst/>
          </a:prstGeom>
          <a:solidFill>
            <a:schemeClr val="accent1"/>
          </a:solidFill>
        </p:spPr>
        <p:txBody>
          <a:bodyPr wrap="square" rtlCol="0">
            <a:spAutoFit/>
          </a:bodyPr>
          <a:lstStyle/>
          <a:p>
            <a:r>
              <a:rPr lang="en-CA" dirty="0" smtClean="0"/>
              <a:t>(zoom in)</a:t>
            </a:r>
            <a:endParaRPr lang="en-CA" dirty="0"/>
          </a:p>
        </p:txBody>
      </p:sp>
      <mc:AlternateContent xmlns:mc="http://schemas.openxmlformats.org/markup-compatibility/2006">
        <mc:Choice xmlns:a14="http://schemas.microsoft.com/office/drawing/2010/main" Requires="a14">
          <p:sp>
            <p:nvSpPr>
              <p:cNvPr id="10" name="TextBox 9"/>
              <p:cNvSpPr txBox="1"/>
              <p:nvPr/>
            </p:nvSpPr>
            <p:spPr>
              <a:xfrm>
                <a:off x="8899295" y="5107354"/>
                <a:ext cx="2525450" cy="646331"/>
              </a:xfrm>
              <a:prstGeom prst="rect">
                <a:avLst/>
              </a:prstGeom>
              <a:solidFill>
                <a:schemeClr val="accent1"/>
              </a:solidFill>
            </p:spPr>
            <p:txBody>
              <a:bodyPr wrap="square" rtlCol="0">
                <a:spAutoFit/>
              </a:bodyPr>
              <a:lstStyle/>
              <a:p>
                <a:r>
                  <a:rPr lang="en-CA" dirty="0" smtClean="0"/>
                  <a:t>Looks like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=26.8118</m:t>
                    </m:r>
                  </m:oMath>
                </a14:m>
                <a:r>
                  <a:rPr lang="en-CA" dirty="0"/>
                  <a:t> </a:t>
                </a:r>
                <a:r>
                  <a:rPr lang="en-CA" dirty="0" smtClean="0"/>
                  <a:t>at a = 0.523 </a:t>
                </a:r>
                <a:endParaRPr lang="en-CA" dirty="0"/>
              </a:p>
            </p:txBody>
          </p:sp>
        </mc:Choice>
        <mc:Fallback>
          <p:sp>
            <p:nvSpPr>
              <p:cNvPr id="10" name="TextBox 9"/>
              <p:cNvSpPr txBox="1">
                <a:spLocks noRot="1" noChangeAspect="1" noMove="1" noResize="1" noEditPoints="1" noAdjustHandles="1" noChangeArrowheads="1" noChangeShapeType="1" noTextEdit="1"/>
              </p:cNvSpPr>
              <p:nvPr/>
            </p:nvSpPr>
            <p:spPr>
              <a:xfrm>
                <a:off x="8899295" y="5107354"/>
                <a:ext cx="2525450" cy="646331"/>
              </a:xfrm>
              <a:prstGeom prst="rect">
                <a:avLst/>
              </a:prstGeom>
              <a:blipFill>
                <a:blip r:embed="rId6"/>
                <a:stretch>
                  <a:fillRect l="-2174" t="-5660" b="-14151"/>
                </a:stretch>
              </a:blipFill>
            </p:spPr>
            <p:txBody>
              <a:bodyPr/>
              <a:lstStyle/>
              <a:p>
                <a:r>
                  <a:rPr lang="en-CA">
                    <a:noFill/>
                  </a:rPr>
                  <a:t> </a:t>
                </a:r>
              </a:p>
            </p:txBody>
          </p:sp>
        </mc:Fallback>
      </mc:AlternateContent>
      <p:cxnSp>
        <p:nvCxnSpPr>
          <p:cNvPr id="16" name="Straight Connector 15"/>
          <p:cNvCxnSpPr/>
          <p:nvPr/>
        </p:nvCxnSpPr>
        <p:spPr>
          <a:xfrm>
            <a:off x="3773214" y="4635062"/>
            <a:ext cx="0" cy="142940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64518" y="5348145"/>
            <a:ext cx="1087141" cy="894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27732" y="4642389"/>
            <a:ext cx="0" cy="142940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p:cNvSpPr txBox="1"/>
              <p:nvPr/>
            </p:nvSpPr>
            <p:spPr>
              <a:xfrm>
                <a:off x="3002880" y="4980433"/>
                <a:ext cx="47590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𝜎</m:t>
                          </m:r>
                        </m:e>
                        <m:sub>
                          <m:r>
                            <a:rPr lang="en-CA" i="1">
                              <a:latin typeface="Cambria Math" panose="02040503050406030204" pitchFamily="18" charset="0"/>
                              <a:cs typeface="Calibri" panose="020F0502020204030204" pitchFamily="34" charset="0"/>
                            </a:rPr>
                            <m:t>𝑎</m:t>
                          </m:r>
                        </m:sub>
                      </m:sSub>
                    </m:oMath>
                  </m:oMathPara>
                </a14:m>
                <a:endParaRPr lang="en-CA" dirty="0"/>
              </a:p>
            </p:txBody>
          </p:sp>
        </mc:Choice>
        <mc:Fallback>
          <p:sp>
            <p:nvSpPr>
              <p:cNvPr id="22" name="TextBox 21"/>
              <p:cNvSpPr txBox="1">
                <a:spLocks noRot="1" noChangeAspect="1" noMove="1" noResize="1" noEditPoints="1" noAdjustHandles="1" noChangeArrowheads="1" noChangeShapeType="1" noTextEdit="1"/>
              </p:cNvSpPr>
              <p:nvPr/>
            </p:nvSpPr>
            <p:spPr>
              <a:xfrm>
                <a:off x="3002880" y="4980433"/>
                <a:ext cx="475900" cy="3693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4064480" y="4392754"/>
                <a:ext cx="1109535" cy="38433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CA" i="1" smtClean="0">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m:t>
                      </m:r>
                      <m:r>
                        <a:rPr lang="en-CA" b="0" i="1" smtClean="0">
                          <a:latin typeface="Cambria Math" panose="02040503050406030204" pitchFamily="18" charset="0"/>
                        </a:rPr>
                        <m:t>1</m:t>
                      </m:r>
                    </m:oMath>
                  </m:oMathPara>
                </a14:m>
                <a:endParaRPr lang="en-CA" dirty="0"/>
              </a:p>
            </p:txBody>
          </p:sp>
        </mc:Choice>
        <mc:Fallback>
          <p:sp>
            <p:nvSpPr>
              <p:cNvPr id="23" name="TextBox 22"/>
              <p:cNvSpPr txBox="1">
                <a:spLocks noRot="1" noChangeAspect="1" noMove="1" noResize="1" noEditPoints="1" noAdjustHandles="1" noChangeArrowheads="1" noChangeShapeType="1" noTextEdit="1"/>
              </p:cNvSpPr>
              <p:nvPr/>
            </p:nvSpPr>
            <p:spPr>
              <a:xfrm>
                <a:off x="4064480" y="4392754"/>
                <a:ext cx="1109535" cy="384336"/>
              </a:xfrm>
              <a:prstGeom prst="rect">
                <a:avLst/>
              </a:prstGeom>
              <a:blipFill>
                <a:blip r:embed="rId8"/>
                <a:stretch>
                  <a:fillRect b="-4762"/>
                </a:stretch>
              </a:blipFill>
            </p:spPr>
            <p:txBody>
              <a:bodyPr/>
              <a:lstStyle/>
              <a:p>
                <a:r>
                  <a:rPr lang="en-CA">
                    <a:noFill/>
                  </a:rPr>
                  <a:t> </a:t>
                </a:r>
              </a:p>
            </p:txBody>
          </p:sp>
        </mc:Fallback>
      </mc:AlternateContent>
    </p:spTree>
    <p:extLst>
      <p:ext uri="{BB962C8B-B14F-4D97-AF65-F5344CB8AC3E}">
        <p14:creationId xmlns:p14="http://schemas.microsoft.com/office/powerpoint/2010/main" val="122220987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1 parameter</a:t>
                </a:r>
                <a:endParaRPr lang="en-CA" dirty="0"/>
              </a:p>
              <a:p>
                <a:r>
                  <a:rPr lang="en-CA" dirty="0" smtClean="0"/>
                  <a:t>The uncertainty on the parameter value is the difference between the parameter value at which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𝜒</m:t>
                        </m:r>
                      </m:e>
                      <m:sup>
                        <m:r>
                          <a:rPr lang="en-CA" b="0" i="1" smtClean="0">
                            <a:latin typeface="Cambria Math" panose="02040503050406030204" pitchFamily="18" charset="0"/>
                          </a:rPr>
                          <m:t>2</m:t>
                        </m:r>
                      </m:sup>
                    </m:s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𝜒</m:t>
                        </m:r>
                      </m:e>
                      <m:sub>
                        <m:r>
                          <a:rPr lang="en-CA" b="0" i="1" smtClean="0">
                            <a:latin typeface="Cambria Math" panose="02040503050406030204" pitchFamily="18" charset="0"/>
                          </a:rPr>
                          <m:t>𝑚𝑖𝑛</m:t>
                        </m:r>
                      </m:sub>
                      <m:sup>
                        <m:r>
                          <a:rPr lang="en-CA" b="0" i="1" smtClean="0">
                            <a:latin typeface="Cambria Math" panose="02040503050406030204" pitchFamily="18" charset="0"/>
                          </a:rPr>
                          <m:t>2</m:t>
                        </m:r>
                      </m:sup>
                    </m:sSubSup>
                    <m:r>
                      <a:rPr lang="en-CA" b="0" i="1" smtClean="0">
                        <a:latin typeface="Cambria Math" panose="02040503050406030204" pitchFamily="18" charset="0"/>
                      </a:rPr>
                      <m:t>+1=26.8118</m:t>
                    </m:r>
                  </m:oMath>
                </a14:m>
                <a:r>
                  <a:rPr lang="en-CA" dirty="0" smtClean="0"/>
                  <a:t> and the parameter value at which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=2</m:t>
                    </m:r>
                    <m:r>
                      <a:rPr lang="en-CA" b="0" i="1" smtClean="0">
                        <a:latin typeface="Cambria Math" panose="02040503050406030204" pitchFamily="18" charset="0"/>
                      </a:rPr>
                      <m:t>5</m:t>
                    </m:r>
                    <m:r>
                      <a:rPr lang="en-CA" i="1">
                        <a:latin typeface="Cambria Math" panose="02040503050406030204" pitchFamily="18" charset="0"/>
                      </a:rPr>
                      <m:t>.8118</m:t>
                    </m:r>
                  </m:oMath>
                </a14:m>
                <a:r>
                  <a:rPr lang="en-US" i="1" dirty="0" smtClean="0">
                    <a:latin typeface="Cambria Math" panose="02040503050406030204" pitchFamily="18" charset="0"/>
                  </a:rPr>
                  <a:t> </a:t>
                </a:r>
                <a:r>
                  <a:rPr lang="en-US" dirty="0" smtClean="0">
                    <a:latin typeface="Calibri" panose="020F0502020204030204" pitchFamily="34" charset="0"/>
                    <a:cs typeface="Calibri" panose="020F0502020204030204" pitchFamily="34" charset="0"/>
                  </a:rPr>
                  <a:t>(a = 0.5078)</a:t>
                </a:r>
                <a:endParaRPr lang="en-US" i="1" dirty="0" smtClean="0">
                  <a:latin typeface="Cambria Math" panose="02040503050406030204" pitchFamily="18" charset="0"/>
                </a:endParaRPr>
              </a:p>
              <a:p>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So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i="1" smtClean="0">
                            <a:latin typeface="Cambria Math" panose="02040503050406030204" pitchFamily="18" charset="0"/>
                            <a:ea typeface="Cambria Math" panose="02040503050406030204" pitchFamily="18" charset="0"/>
                            <a:cs typeface="Calibri" panose="020F0502020204030204" pitchFamily="34" charset="0"/>
                          </a:rPr>
                          <m:t>𝜎</m:t>
                        </m:r>
                      </m:e>
                      <m:sub>
                        <m:r>
                          <a:rPr lang="en-CA" b="0" i="1" smtClean="0">
                            <a:latin typeface="Cambria Math" panose="02040503050406030204" pitchFamily="18" charset="0"/>
                            <a:cs typeface="Calibri" panose="020F0502020204030204" pitchFamily="34" charset="0"/>
                          </a:rPr>
                          <m:t>𝑎</m:t>
                        </m:r>
                      </m:sub>
                    </m:sSub>
                    <m:r>
                      <a:rPr lang="en-CA" b="0" i="1" smtClean="0">
                        <a:latin typeface="Cambria Math" panose="02040503050406030204" pitchFamily="18" charset="0"/>
                        <a:cs typeface="Calibri" panose="020F0502020204030204" pitchFamily="34" charset="0"/>
                      </a:rPr>
                      <m:t>=0.5230−0.5078=0.0152</m:t>
                    </m:r>
                  </m:oMath>
                </a14:m>
                <a:endParaRPr lang="en-CA" dirty="0"/>
              </a:p>
              <a:p>
                <a:pPr marL="0" indent="0">
                  <a:buNone/>
                </a:pPr>
                <a:endParaRPr lang="en-CA" dirty="0"/>
              </a:p>
              <a:p>
                <a:r>
                  <a:rPr lang="en-CA" dirty="0" smtClean="0"/>
                  <a:t>This is pretty much the sam</a:t>
                </a:r>
                <a:r>
                  <a:rPr lang="en-CA" dirty="0" smtClean="0"/>
                  <a:t>e value</a:t>
                </a:r>
              </a:p>
              <a:p>
                <a:pPr marL="0" indent="0">
                  <a:buNone/>
                </a:pPr>
                <a:r>
                  <a:rPr lang="en-CA" dirty="0" smtClean="0"/>
                  <a:t>as we found with the curvature matrix</a:t>
                </a:r>
              </a:p>
              <a:p>
                <a:pPr marL="0" indent="0">
                  <a:buNone/>
                </a:pPr>
                <a:r>
                  <a:rPr lang="en-CA" dirty="0" smtClean="0"/>
                  <a:t>method.</a:t>
                </a:r>
                <a:endParaRPr lang="en-CA"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1160" t="-1622" r="-1682" b="-859"/>
                </a:stretch>
              </a:blipFill>
            </p:spPr>
            <p:txBody>
              <a:bodyPr/>
              <a:lstStyle/>
              <a:p>
                <a:r>
                  <a:rPr lang="en-CA">
                    <a:noFill/>
                  </a:rPr>
                  <a:t> </a:t>
                </a:r>
              </a:p>
            </p:txBody>
          </p:sp>
        </mc:Fallback>
      </mc:AlternateContent>
      <p:pic>
        <p:nvPicPr>
          <p:cNvPr id="7" name="Picture 6"/>
          <p:cNvPicPr>
            <a:picLocks noChangeAspect="1"/>
          </p:cNvPicPr>
          <p:nvPr/>
        </p:nvPicPr>
        <p:blipFill>
          <a:blip r:embed="rId3"/>
          <a:stretch>
            <a:fillRect/>
          </a:stretch>
        </p:blipFill>
        <p:spPr>
          <a:xfrm>
            <a:off x="6594473" y="3251964"/>
            <a:ext cx="4669401" cy="3497971"/>
          </a:xfrm>
          <a:prstGeom prst="rect">
            <a:avLst/>
          </a:prstGeom>
        </p:spPr>
      </p:pic>
      <p:sp>
        <p:nvSpPr>
          <p:cNvPr id="9" name="TextBox 8"/>
          <p:cNvSpPr txBox="1"/>
          <p:nvPr/>
        </p:nvSpPr>
        <p:spPr>
          <a:xfrm>
            <a:off x="7443613" y="3493946"/>
            <a:ext cx="1117567" cy="369332"/>
          </a:xfrm>
          <a:prstGeom prst="rect">
            <a:avLst/>
          </a:prstGeom>
          <a:solidFill>
            <a:schemeClr val="accent1"/>
          </a:solidFill>
        </p:spPr>
        <p:txBody>
          <a:bodyPr wrap="square" rtlCol="0">
            <a:spAutoFit/>
          </a:bodyPr>
          <a:lstStyle/>
          <a:p>
            <a:r>
              <a:rPr lang="en-CA" dirty="0" smtClean="0"/>
              <a:t>(zoom in)</a:t>
            </a:r>
            <a:endParaRPr lang="en-CA" dirty="0"/>
          </a:p>
        </p:txBody>
      </p:sp>
      <mc:AlternateContent xmlns:mc="http://schemas.openxmlformats.org/markup-compatibility/2006">
        <mc:Choice xmlns:a14="http://schemas.microsoft.com/office/drawing/2010/main" Requires="a14">
          <p:sp>
            <p:nvSpPr>
              <p:cNvPr id="10" name="TextBox 9"/>
              <p:cNvSpPr txBox="1"/>
              <p:nvPr/>
            </p:nvSpPr>
            <p:spPr>
              <a:xfrm>
                <a:off x="9172564" y="5391063"/>
                <a:ext cx="2525450" cy="646331"/>
              </a:xfrm>
              <a:prstGeom prst="rect">
                <a:avLst/>
              </a:prstGeom>
              <a:solidFill>
                <a:schemeClr val="accent1"/>
              </a:solidFill>
            </p:spPr>
            <p:txBody>
              <a:bodyPr wrap="square" rtlCol="0">
                <a:spAutoFit/>
              </a:bodyPr>
              <a:lstStyle/>
              <a:p>
                <a:r>
                  <a:rPr lang="en-CA" dirty="0" smtClean="0"/>
                  <a:t>Looks like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=26.8118</m:t>
                    </m:r>
                  </m:oMath>
                </a14:m>
                <a:r>
                  <a:rPr lang="en-CA" dirty="0"/>
                  <a:t> </a:t>
                </a:r>
                <a:r>
                  <a:rPr lang="en-CA" dirty="0" smtClean="0"/>
                  <a:t>at a = 0.5230 </a:t>
                </a:r>
                <a:endParaRPr lang="en-CA" dirty="0"/>
              </a:p>
            </p:txBody>
          </p:sp>
        </mc:Choice>
        <mc:Fallback>
          <p:sp>
            <p:nvSpPr>
              <p:cNvPr id="10" name="TextBox 9"/>
              <p:cNvSpPr txBox="1">
                <a:spLocks noRot="1" noChangeAspect="1" noMove="1" noResize="1" noEditPoints="1" noAdjustHandles="1" noChangeArrowheads="1" noChangeShapeType="1" noTextEdit="1"/>
              </p:cNvSpPr>
              <p:nvPr/>
            </p:nvSpPr>
            <p:spPr>
              <a:xfrm>
                <a:off x="9172564" y="5391063"/>
                <a:ext cx="2525450" cy="646331"/>
              </a:xfrm>
              <a:prstGeom prst="rect">
                <a:avLst/>
              </a:prstGeom>
              <a:blipFill>
                <a:blip r:embed="rId4"/>
                <a:stretch>
                  <a:fillRect l="-2174" t="-4717" b="-14151"/>
                </a:stretch>
              </a:blipFill>
            </p:spPr>
            <p:txBody>
              <a:bodyPr/>
              <a:lstStyle/>
              <a:p>
                <a:r>
                  <a:rPr lang="en-CA">
                    <a:noFill/>
                  </a:rPr>
                  <a:t> </a:t>
                </a:r>
              </a:p>
            </p:txBody>
          </p:sp>
        </mc:Fallback>
      </mc:AlternateContent>
    </p:spTree>
    <p:extLst>
      <p:ext uri="{BB962C8B-B14F-4D97-AF65-F5344CB8AC3E}">
        <p14:creationId xmlns:p14="http://schemas.microsoft.com/office/powerpoint/2010/main" val="16842280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1 parameter</a:t>
            </a:r>
            <a:endParaRPr lang="en-CA" dirty="0"/>
          </a:p>
          <a:p>
            <a:r>
              <a:rPr lang="en-CA" dirty="0" smtClean="0"/>
              <a:t>This graphical method is a good approximation of the curvature matrix method for finding the parameter uncertainty</a:t>
            </a:r>
          </a:p>
          <a:p>
            <a:r>
              <a:rPr lang="en-CA" dirty="0" smtClean="0"/>
              <a:t>Exercise: sho</a:t>
            </a:r>
            <a:r>
              <a:rPr lang="en-CA" dirty="0" smtClean="0"/>
              <a:t>w why the graphical method works</a:t>
            </a:r>
            <a:endParaRPr lang="en-CA" dirty="0" smtClean="0"/>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spTree>
    <p:extLst>
      <p:ext uri="{BB962C8B-B14F-4D97-AF65-F5344CB8AC3E}">
        <p14:creationId xmlns:p14="http://schemas.microsoft.com/office/powerpoint/2010/main" val="292319979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2 parameters</a:t>
            </a:r>
            <a:endParaRPr lang="en-CA" dirty="0"/>
          </a:p>
          <a:p>
            <a:r>
              <a:rPr lang="en-CA" dirty="0"/>
              <a:t>The graphical method for determining the uncertainty on a </a:t>
            </a:r>
            <a:r>
              <a:rPr lang="en-CA" dirty="0" smtClean="0"/>
              <a:t>two-parameter </a:t>
            </a:r>
            <a:r>
              <a:rPr lang="en-CA" dirty="0"/>
              <a:t>fit will be demonstrated using the </a:t>
            </a:r>
            <a:r>
              <a:rPr lang="en-CA" dirty="0" smtClean="0"/>
              <a:t>2 </a:t>
            </a:r>
            <a:r>
              <a:rPr lang="en-CA" dirty="0"/>
              <a:t>parameter </a:t>
            </a:r>
            <a:r>
              <a:rPr lang="en-CA" dirty="0" smtClean="0"/>
              <a:t>exponential </a:t>
            </a:r>
            <a:r>
              <a:rPr lang="en-CA" dirty="0"/>
              <a:t>data</a:t>
            </a:r>
            <a:r>
              <a:rPr lang="en-CA" dirty="0" smtClean="0"/>
              <a:t>.</a:t>
            </a:r>
          </a:p>
          <a:p>
            <a:r>
              <a:rPr lang="en-CA" dirty="0" smtClean="0"/>
              <a:t>Read in the data and plot it</a:t>
            </a:r>
            <a:endParaRPr lang="en-CA" dirty="0"/>
          </a:p>
          <a:p>
            <a:endParaRPr lang="en-CA" dirty="0"/>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pic>
        <p:nvPicPr>
          <p:cNvPr id="5" name="Picture 4"/>
          <p:cNvPicPr>
            <a:picLocks noChangeAspect="1"/>
          </p:cNvPicPr>
          <p:nvPr/>
        </p:nvPicPr>
        <p:blipFill>
          <a:blip r:embed="rId2"/>
          <a:stretch>
            <a:fillRect/>
          </a:stretch>
        </p:blipFill>
        <p:spPr>
          <a:xfrm>
            <a:off x="6807915" y="2837882"/>
            <a:ext cx="5008501" cy="3752000"/>
          </a:xfrm>
          <a:prstGeom prst="rect">
            <a:avLst/>
          </a:prstGeom>
        </p:spPr>
      </p:pic>
      <p:pic>
        <p:nvPicPr>
          <p:cNvPr id="6" name="Picture 5"/>
          <p:cNvPicPr>
            <a:picLocks noChangeAspect="1"/>
          </p:cNvPicPr>
          <p:nvPr/>
        </p:nvPicPr>
        <p:blipFill>
          <a:blip r:embed="rId3"/>
          <a:stretch>
            <a:fillRect/>
          </a:stretch>
        </p:blipFill>
        <p:spPr>
          <a:xfrm>
            <a:off x="1301969" y="2948366"/>
            <a:ext cx="4572284" cy="3909634"/>
          </a:xfrm>
          <a:prstGeom prst="rect">
            <a:avLst/>
          </a:prstGeom>
        </p:spPr>
      </p:pic>
    </p:spTree>
    <p:extLst>
      <p:ext uri="{BB962C8B-B14F-4D97-AF65-F5344CB8AC3E}">
        <p14:creationId xmlns:p14="http://schemas.microsoft.com/office/powerpoint/2010/main" val="3805591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1807255"/>
          </a:xfrm>
        </p:spPr>
        <p:txBody>
          <a:bodyPr>
            <a:normAutofit/>
          </a:bodyPr>
          <a:lstStyle/>
          <a:p>
            <a:r>
              <a:rPr lang="en-CA" dirty="0" smtClean="0"/>
              <a:t>You won’t need them for most experiments but MATLAB can also do computations with complex numbers</a:t>
            </a:r>
          </a:p>
          <a:p>
            <a:r>
              <a:rPr lang="en-CA" dirty="0" smtClean="0"/>
              <a:t>The characters </a:t>
            </a:r>
            <a:r>
              <a:rPr lang="en-CA" dirty="0" err="1" smtClean="0"/>
              <a:t>i</a:t>
            </a:r>
            <a:r>
              <a:rPr lang="en-CA" dirty="0" smtClean="0"/>
              <a:t> or j are the imaginary unit (as long as you haven’t used them as variable names)</a:t>
            </a:r>
            <a:endParaRPr lang="en-CA" dirty="0"/>
          </a:p>
        </p:txBody>
      </p:sp>
      <p:pic>
        <p:nvPicPr>
          <p:cNvPr id="7" name="Picture 6"/>
          <p:cNvPicPr>
            <a:picLocks noChangeAspect="1"/>
          </p:cNvPicPr>
          <p:nvPr/>
        </p:nvPicPr>
        <p:blipFill>
          <a:blip r:embed="rId2"/>
          <a:stretch>
            <a:fillRect/>
          </a:stretch>
        </p:blipFill>
        <p:spPr>
          <a:xfrm>
            <a:off x="942587" y="2230211"/>
            <a:ext cx="1875258" cy="4443179"/>
          </a:xfrm>
          <a:prstGeom prst="rect">
            <a:avLst/>
          </a:prstGeom>
          <a:ln w="12700">
            <a:solidFill>
              <a:schemeClr val="tx1"/>
            </a:solidFill>
          </a:ln>
        </p:spPr>
      </p:pic>
      <p:pic>
        <p:nvPicPr>
          <p:cNvPr id="8" name="Picture 7"/>
          <p:cNvPicPr>
            <a:picLocks noChangeAspect="1"/>
          </p:cNvPicPr>
          <p:nvPr/>
        </p:nvPicPr>
        <p:blipFill>
          <a:blip r:embed="rId3"/>
          <a:stretch>
            <a:fillRect/>
          </a:stretch>
        </p:blipFill>
        <p:spPr>
          <a:xfrm>
            <a:off x="4406427" y="2230211"/>
            <a:ext cx="1733116" cy="4444739"/>
          </a:xfrm>
          <a:prstGeom prst="rect">
            <a:avLst/>
          </a:prstGeom>
          <a:ln w="12700">
            <a:solidFill>
              <a:schemeClr val="tx1"/>
            </a:solidFill>
          </a:ln>
        </p:spPr>
      </p:pic>
      <p:sp>
        <p:nvSpPr>
          <p:cNvPr id="9" name="TextBox 8"/>
          <p:cNvSpPr txBox="1"/>
          <p:nvPr/>
        </p:nvSpPr>
        <p:spPr>
          <a:xfrm>
            <a:off x="5732125" y="2289901"/>
            <a:ext cx="1873295" cy="369332"/>
          </a:xfrm>
          <a:prstGeom prst="rect">
            <a:avLst/>
          </a:prstGeom>
          <a:solidFill>
            <a:schemeClr val="accent1"/>
          </a:solidFill>
          <a:ln w="19050">
            <a:solidFill>
              <a:schemeClr val="accent1"/>
            </a:solidFill>
          </a:ln>
        </p:spPr>
        <p:txBody>
          <a:bodyPr wrap="square" rtlCol="0">
            <a:spAutoFit/>
          </a:bodyPr>
          <a:lstStyle/>
          <a:p>
            <a:r>
              <a:rPr lang="en-CA" dirty="0" smtClean="0"/>
              <a:t>Real part</a:t>
            </a:r>
          </a:p>
        </p:txBody>
      </p:sp>
      <p:sp>
        <p:nvSpPr>
          <p:cNvPr id="10" name="TextBox 9"/>
          <p:cNvSpPr txBox="1"/>
          <p:nvPr/>
        </p:nvSpPr>
        <p:spPr>
          <a:xfrm>
            <a:off x="5732125" y="3093851"/>
            <a:ext cx="1873295" cy="369332"/>
          </a:xfrm>
          <a:prstGeom prst="rect">
            <a:avLst/>
          </a:prstGeom>
          <a:solidFill>
            <a:schemeClr val="accent1"/>
          </a:solidFill>
          <a:ln w="19050">
            <a:solidFill>
              <a:schemeClr val="accent1"/>
            </a:solidFill>
          </a:ln>
        </p:spPr>
        <p:txBody>
          <a:bodyPr wrap="square" rtlCol="0">
            <a:spAutoFit/>
          </a:bodyPr>
          <a:lstStyle/>
          <a:p>
            <a:r>
              <a:rPr lang="en-CA" dirty="0" smtClean="0"/>
              <a:t>Imaginary part</a:t>
            </a:r>
          </a:p>
        </p:txBody>
      </p:sp>
      <p:sp>
        <p:nvSpPr>
          <p:cNvPr id="11" name="TextBox 10"/>
          <p:cNvSpPr txBox="1"/>
          <p:nvPr/>
        </p:nvSpPr>
        <p:spPr>
          <a:xfrm>
            <a:off x="5732125" y="4080450"/>
            <a:ext cx="3971712" cy="369332"/>
          </a:xfrm>
          <a:prstGeom prst="rect">
            <a:avLst/>
          </a:prstGeom>
          <a:solidFill>
            <a:schemeClr val="accent1"/>
          </a:solidFill>
          <a:ln w="19050">
            <a:solidFill>
              <a:schemeClr val="accent1"/>
            </a:solidFill>
          </a:ln>
        </p:spPr>
        <p:txBody>
          <a:bodyPr wrap="square" rtlCol="0">
            <a:spAutoFit/>
          </a:bodyPr>
          <a:lstStyle/>
          <a:p>
            <a:r>
              <a:rPr lang="en-CA" dirty="0" smtClean="0"/>
              <a:t>Absolute value / modulus / magnitude</a:t>
            </a:r>
          </a:p>
        </p:txBody>
      </p:sp>
      <p:sp>
        <p:nvSpPr>
          <p:cNvPr id="12" name="TextBox 11"/>
          <p:cNvSpPr txBox="1"/>
          <p:nvPr/>
        </p:nvSpPr>
        <p:spPr>
          <a:xfrm>
            <a:off x="5732125" y="4882383"/>
            <a:ext cx="2469482" cy="369332"/>
          </a:xfrm>
          <a:prstGeom prst="rect">
            <a:avLst/>
          </a:prstGeom>
          <a:solidFill>
            <a:schemeClr val="accent1"/>
          </a:solidFill>
          <a:ln w="19050">
            <a:solidFill>
              <a:schemeClr val="accent1"/>
            </a:solidFill>
          </a:ln>
        </p:spPr>
        <p:txBody>
          <a:bodyPr wrap="square" rtlCol="0">
            <a:spAutoFit/>
          </a:bodyPr>
          <a:lstStyle/>
          <a:p>
            <a:r>
              <a:rPr lang="en-CA" dirty="0" smtClean="0"/>
              <a:t>Argument / phase angle</a:t>
            </a:r>
          </a:p>
        </p:txBody>
      </p:sp>
      <p:sp>
        <p:nvSpPr>
          <p:cNvPr id="13" name="TextBox 12"/>
          <p:cNvSpPr txBox="1"/>
          <p:nvPr/>
        </p:nvSpPr>
        <p:spPr>
          <a:xfrm>
            <a:off x="5732125" y="5778666"/>
            <a:ext cx="2469482" cy="369332"/>
          </a:xfrm>
          <a:prstGeom prst="rect">
            <a:avLst/>
          </a:prstGeom>
          <a:solidFill>
            <a:schemeClr val="accent1"/>
          </a:solidFill>
          <a:ln w="19050">
            <a:solidFill>
              <a:schemeClr val="accent1"/>
            </a:solidFill>
          </a:ln>
        </p:spPr>
        <p:txBody>
          <a:bodyPr wrap="square" rtlCol="0">
            <a:spAutoFit/>
          </a:bodyPr>
          <a:lstStyle/>
          <a:p>
            <a:r>
              <a:rPr lang="en-CA" dirty="0" smtClean="0"/>
              <a:t>Complex conjugate</a:t>
            </a:r>
          </a:p>
        </p:txBody>
      </p:sp>
    </p:spTree>
    <p:extLst>
      <p:ext uri="{BB962C8B-B14F-4D97-AF65-F5344CB8AC3E}">
        <p14:creationId xmlns:p14="http://schemas.microsoft.com/office/powerpoint/2010/main" val="392832137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2 parameters</a:t>
            </a:r>
            <a:endParaRPr lang="en-CA" dirty="0"/>
          </a:p>
          <a:p>
            <a:r>
              <a:rPr lang="en-CA" dirty="0" smtClean="0"/>
              <a:t>Perform the fit using chi-squared minimization. The function model is y = b*</a:t>
            </a:r>
            <a:r>
              <a:rPr lang="en-CA" dirty="0" err="1" smtClean="0"/>
              <a:t>exp</a:t>
            </a:r>
            <a:r>
              <a:rPr lang="en-CA" dirty="0" smtClean="0"/>
              <a:t>(-c*x)</a:t>
            </a:r>
            <a:endParaRPr lang="en-CA" dirty="0" smtClean="0"/>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sp>
        <p:nvSpPr>
          <p:cNvPr id="9" name="TextBox 8"/>
          <p:cNvSpPr txBox="1"/>
          <p:nvPr/>
        </p:nvSpPr>
        <p:spPr>
          <a:xfrm>
            <a:off x="6568408" y="4176506"/>
            <a:ext cx="1971093" cy="1200329"/>
          </a:xfrm>
          <a:prstGeom prst="rect">
            <a:avLst/>
          </a:prstGeom>
          <a:solidFill>
            <a:schemeClr val="accent1"/>
          </a:solidFill>
        </p:spPr>
        <p:txBody>
          <a:bodyPr wrap="square" rtlCol="0">
            <a:spAutoFit/>
          </a:bodyPr>
          <a:lstStyle/>
          <a:p>
            <a:r>
              <a:rPr lang="en-CA" dirty="0" smtClean="0"/>
              <a:t>The fit gives </a:t>
            </a:r>
            <a:r>
              <a:rPr lang="en-CA" dirty="0" smtClean="0"/>
              <a:t>parameter values  b = 0.3962</a:t>
            </a:r>
          </a:p>
          <a:p>
            <a:r>
              <a:rPr lang="en-CA" dirty="0" smtClean="0"/>
              <a:t>c = 0.2833</a:t>
            </a:r>
            <a:endParaRPr lang="en-CA" dirty="0"/>
          </a:p>
        </p:txBody>
      </p:sp>
      <p:sp>
        <p:nvSpPr>
          <p:cNvPr id="13" name="TextBox 12"/>
          <p:cNvSpPr txBox="1"/>
          <p:nvPr/>
        </p:nvSpPr>
        <p:spPr>
          <a:xfrm>
            <a:off x="8989741" y="4205233"/>
            <a:ext cx="2679482" cy="923330"/>
          </a:xfrm>
          <a:prstGeom prst="rect">
            <a:avLst/>
          </a:prstGeom>
          <a:solidFill>
            <a:schemeClr val="accent1"/>
          </a:solidFill>
        </p:spPr>
        <p:txBody>
          <a:bodyPr wrap="square" rtlCol="0">
            <a:spAutoFit/>
          </a:bodyPr>
          <a:lstStyle/>
          <a:p>
            <a:r>
              <a:rPr lang="en-CA" dirty="0" smtClean="0"/>
              <a:t>The uncertainties are </a:t>
            </a:r>
          </a:p>
          <a:p>
            <a:r>
              <a:rPr lang="el-GR" dirty="0" smtClean="0"/>
              <a:t>σ</a:t>
            </a:r>
            <a:r>
              <a:rPr lang="en-CA" baseline="-25000" dirty="0" smtClean="0"/>
              <a:t>b</a:t>
            </a:r>
            <a:r>
              <a:rPr lang="en-CA" dirty="0" smtClean="0"/>
              <a:t> = 0.0125</a:t>
            </a:r>
          </a:p>
          <a:p>
            <a:r>
              <a:rPr lang="el-GR" dirty="0" smtClean="0"/>
              <a:t>σ</a:t>
            </a:r>
            <a:r>
              <a:rPr lang="en-CA" baseline="-25000" dirty="0" smtClean="0"/>
              <a:t>c</a:t>
            </a:r>
            <a:r>
              <a:rPr lang="en-CA" dirty="0" smtClean="0"/>
              <a:t> </a:t>
            </a:r>
            <a:r>
              <a:rPr lang="en-CA" dirty="0"/>
              <a:t>= </a:t>
            </a:r>
            <a:r>
              <a:rPr lang="en-CA" dirty="0" smtClean="0"/>
              <a:t>0.0139</a:t>
            </a:r>
            <a:endParaRPr lang="en-CA" dirty="0"/>
          </a:p>
        </p:txBody>
      </p:sp>
      <mc:AlternateContent xmlns:mc="http://schemas.openxmlformats.org/markup-compatibility/2006">
        <mc:Choice xmlns:a14="http://schemas.microsoft.com/office/drawing/2010/main" Requires="a14">
          <p:sp>
            <p:nvSpPr>
              <p:cNvPr id="17" name="TextBox 16"/>
              <p:cNvSpPr txBox="1"/>
              <p:nvPr/>
            </p:nvSpPr>
            <p:spPr>
              <a:xfrm>
                <a:off x="8448593" y="5803620"/>
                <a:ext cx="2437121" cy="923330"/>
              </a:xfrm>
              <a:prstGeom prst="rect">
                <a:avLst/>
              </a:prstGeom>
              <a:solidFill>
                <a:schemeClr val="accent1"/>
              </a:solidFill>
            </p:spPr>
            <p:txBody>
              <a:bodyPr wrap="square" rtlCol="0">
                <a:spAutoFit/>
              </a:bodyPr>
              <a:lstStyle/>
              <a:p>
                <a:r>
                  <a:rPr lang="en-CA" dirty="0" smtClean="0"/>
                  <a:t>The value of the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 </m:t>
                        </m:r>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smtClean="0"/>
                  <a:t> function at its minimum is 13.1281</a:t>
                </a:r>
                <a:endParaRPr lang="en-CA" dirty="0"/>
              </a:p>
            </p:txBody>
          </p:sp>
        </mc:Choice>
        <mc:Fallback>
          <p:sp>
            <p:nvSpPr>
              <p:cNvPr id="17" name="TextBox 16"/>
              <p:cNvSpPr txBox="1">
                <a:spLocks noRot="1" noChangeAspect="1" noMove="1" noResize="1" noEditPoints="1" noAdjustHandles="1" noChangeArrowheads="1" noChangeShapeType="1" noTextEdit="1"/>
              </p:cNvSpPr>
              <p:nvPr/>
            </p:nvSpPr>
            <p:spPr>
              <a:xfrm>
                <a:off x="8448593" y="5803620"/>
                <a:ext cx="2437121" cy="923330"/>
              </a:xfrm>
              <a:prstGeom prst="rect">
                <a:avLst/>
              </a:prstGeom>
              <a:blipFill>
                <a:blip r:embed="rId2"/>
                <a:stretch>
                  <a:fillRect l="-2250" t="-3289" r="-3000" b="-9211"/>
                </a:stretch>
              </a:blipFill>
            </p:spPr>
            <p:txBody>
              <a:bodyPr/>
              <a:lstStyle/>
              <a:p>
                <a:r>
                  <a:rPr lang="en-CA">
                    <a:noFill/>
                  </a:rPr>
                  <a:t> </a:t>
                </a:r>
              </a:p>
            </p:txBody>
          </p:sp>
        </mc:Fallback>
      </mc:AlternateContent>
      <p:pic>
        <p:nvPicPr>
          <p:cNvPr id="11" name="Picture 10"/>
          <p:cNvPicPr>
            <a:picLocks noChangeAspect="1"/>
          </p:cNvPicPr>
          <p:nvPr/>
        </p:nvPicPr>
        <p:blipFill>
          <a:blip r:embed="rId3"/>
          <a:stretch>
            <a:fillRect/>
          </a:stretch>
        </p:blipFill>
        <p:spPr>
          <a:xfrm>
            <a:off x="188302" y="2386579"/>
            <a:ext cx="6096000" cy="4133850"/>
          </a:xfrm>
          <a:prstGeom prst="rect">
            <a:avLst/>
          </a:prstGeom>
        </p:spPr>
      </p:pic>
      <p:pic>
        <p:nvPicPr>
          <p:cNvPr id="12" name="Picture 11"/>
          <p:cNvPicPr>
            <a:picLocks noChangeAspect="1"/>
          </p:cNvPicPr>
          <p:nvPr/>
        </p:nvPicPr>
        <p:blipFill>
          <a:blip r:embed="rId4"/>
          <a:stretch>
            <a:fillRect/>
          </a:stretch>
        </p:blipFill>
        <p:spPr>
          <a:xfrm>
            <a:off x="6704652" y="1765937"/>
            <a:ext cx="1228725" cy="2200275"/>
          </a:xfrm>
          <a:prstGeom prst="rect">
            <a:avLst/>
          </a:prstGeom>
        </p:spPr>
      </p:pic>
      <p:pic>
        <p:nvPicPr>
          <p:cNvPr id="16" name="Picture 15"/>
          <p:cNvPicPr>
            <a:picLocks noChangeAspect="1"/>
          </p:cNvPicPr>
          <p:nvPr/>
        </p:nvPicPr>
        <p:blipFill>
          <a:blip r:embed="rId5"/>
          <a:stretch>
            <a:fillRect/>
          </a:stretch>
        </p:blipFill>
        <p:spPr>
          <a:xfrm>
            <a:off x="6761801" y="5498225"/>
            <a:ext cx="1114425" cy="1228725"/>
          </a:xfrm>
          <a:prstGeom prst="rect">
            <a:avLst/>
          </a:prstGeom>
        </p:spPr>
      </p:pic>
      <p:pic>
        <p:nvPicPr>
          <p:cNvPr id="19" name="Picture 18"/>
          <p:cNvPicPr>
            <a:picLocks noChangeAspect="1"/>
          </p:cNvPicPr>
          <p:nvPr/>
        </p:nvPicPr>
        <p:blipFill>
          <a:blip r:embed="rId6"/>
          <a:stretch>
            <a:fillRect/>
          </a:stretch>
        </p:blipFill>
        <p:spPr>
          <a:xfrm>
            <a:off x="8336571" y="1871084"/>
            <a:ext cx="3657600" cy="2200275"/>
          </a:xfrm>
          <a:prstGeom prst="rect">
            <a:avLst/>
          </a:prstGeom>
        </p:spPr>
      </p:pic>
    </p:spTree>
    <p:extLst>
      <p:ext uri="{BB962C8B-B14F-4D97-AF65-F5344CB8AC3E}">
        <p14:creationId xmlns:p14="http://schemas.microsoft.com/office/powerpoint/2010/main" val="194150855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2 parameters</a:t>
                </a:r>
                <a:endParaRPr lang="en-CA" dirty="0"/>
              </a:p>
              <a:p>
                <a:r>
                  <a:rPr lang="en-CA" dirty="0" smtClean="0"/>
                  <a:t>We will plot the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smtClean="0"/>
                  <a:t> function, keeping all of the x, y, and </a:t>
                </a:r>
                <a:r>
                  <a:rPr lang="el-GR" dirty="0" smtClean="0"/>
                  <a:t>σ</a:t>
                </a:r>
                <a:r>
                  <a:rPr lang="en-CA" baseline="-25000" dirty="0" smtClean="0"/>
                  <a:t>y</a:t>
                </a:r>
                <a:r>
                  <a:rPr lang="en-CA" dirty="0" smtClean="0"/>
                  <a:t> data points fixed and varying both parameters. Plot the function as a surface in the vicinity of the best fit parameter values</a:t>
                </a:r>
                <a:endParaRPr lang="en-CA" dirty="0" smtClean="0"/>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1160"/>
                </a:stretch>
              </a:blipFill>
            </p:spPr>
            <p:txBody>
              <a:bodyPr/>
              <a:lstStyle/>
              <a:p>
                <a:r>
                  <a:rPr lang="en-CA">
                    <a:noFill/>
                  </a:rPr>
                  <a:t> </a:t>
                </a:r>
              </a:p>
            </p:txBody>
          </p:sp>
        </mc:Fallback>
      </mc:AlternateContent>
      <p:sp>
        <p:nvSpPr>
          <p:cNvPr id="9" name="TextBox 8"/>
          <p:cNvSpPr txBox="1"/>
          <p:nvPr/>
        </p:nvSpPr>
        <p:spPr>
          <a:xfrm>
            <a:off x="696765" y="5934670"/>
            <a:ext cx="7679980" cy="923330"/>
          </a:xfrm>
          <a:prstGeom prst="rect">
            <a:avLst/>
          </a:prstGeom>
          <a:solidFill>
            <a:schemeClr val="accent1"/>
          </a:solidFill>
        </p:spPr>
        <p:txBody>
          <a:bodyPr wrap="square" rtlCol="0">
            <a:spAutoFit/>
          </a:bodyPr>
          <a:lstStyle/>
          <a:p>
            <a:r>
              <a:rPr lang="en-CA" dirty="0" smtClean="0"/>
              <a:t>Since this is extra material, you can learn how to use surf() and </a:t>
            </a:r>
            <a:r>
              <a:rPr lang="en-CA" dirty="0" err="1" smtClean="0"/>
              <a:t>meshgrid</a:t>
            </a:r>
            <a:r>
              <a:rPr lang="en-CA" dirty="0" smtClean="0"/>
              <a:t>() here:</a:t>
            </a:r>
          </a:p>
          <a:p>
            <a:r>
              <a:rPr lang="en-CA" dirty="0">
                <a:hlinkClick r:id="rId3"/>
              </a:rPr>
              <a:t>https://</a:t>
            </a:r>
            <a:r>
              <a:rPr lang="en-CA" dirty="0" smtClean="0">
                <a:hlinkClick r:id="rId3"/>
              </a:rPr>
              <a:t>www.mathworks.com/help/matlab/ref/surf.html</a:t>
            </a:r>
            <a:endParaRPr lang="en-CA" dirty="0" smtClean="0"/>
          </a:p>
          <a:p>
            <a:r>
              <a:rPr lang="en-CA" dirty="0">
                <a:hlinkClick r:id="rId4"/>
              </a:rPr>
              <a:t>https://</a:t>
            </a:r>
            <a:r>
              <a:rPr lang="en-CA" dirty="0" smtClean="0">
                <a:hlinkClick r:id="rId4"/>
              </a:rPr>
              <a:t>www.mathworks.com/help/matlab/ref/meshgrid.html</a:t>
            </a:r>
            <a:endParaRPr lang="en-CA" dirty="0"/>
          </a:p>
        </p:txBody>
      </p:sp>
      <mc:AlternateContent xmlns:mc="http://schemas.openxmlformats.org/markup-compatibility/2006">
        <mc:Choice xmlns:a14="http://schemas.microsoft.com/office/drawing/2010/main" Requires="a14">
          <p:sp>
            <p:nvSpPr>
              <p:cNvPr id="15" name="TextBox 14"/>
              <p:cNvSpPr txBox="1"/>
              <p:nvPr/>
            </p:nvSpPr>
            <p:spPr>
              <a:xfrm>
                <a:off x="10115279" y="5330095"/>
                <a:ext cx="1936965" cy="1477328"/>
              </a:xfrm>
              <a:prstGeom prst="rect">
                <a:avLst/>
              </a:prstGeom>
              <a:solidFill>
                <a:schemeClr val="accent1"/>
              </a:solidFill>
            </p:spPr>
            <p:txBody>
              <a:bodyPr wrap="square" rtlCol="0">
                <a:spAutoFit/>
              </a:bodyPr>
              <a:lstStyle/>
              <a:p>
                <a:r>
                  <a:rPr lang="en-CA" dirty="0" smtClean="0"/>
                  <a:t>Notice: the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 </m:t>
                        </m:r>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smtClean="0"/>
                  <a:t> function is at a minimum at the best fit parameter values</a:t>
                </a:r>
                <a:endParaRPr lang="en-CA" dirty="0"/>
              </a:p>
            </p:txBody>
          </p:sp>
        </mc:Choice>
        <mc:Fallback>
          <p:sp>
            <p:nvSpPr>
              <p:cNvPr id="15" name="TextBox 14"/>
              <p:cNvSpPr txBox="1">
                <a:spLocks noRot="1" noChangeAspect="1" noMove="1" noResize="1" noEditPoints="1" noAdjustHandles="1" noChangeArrowheads="1" noChangeShapeType="1" noTextEdit="1"/>
              </p:cNvSpPr>
              <p:nvPr/>
            </p:nvSpPr>
            <p:spPr>
              <a:xfrm>
                <a:off x="10115279" y="5330095"/>
                <a:ext cx="1936965" cy="1477328"/>
              </a:xfrm>
              <a:prstGeom prst="rect">
                <a:avLst/>
              </a:prstGeom>
              <a:blipFill>
                <a:blip r:embed="rId5"/>
                <a:stretch>
                  <a:fillRect l="-2516" t="-2058" r="-1572" b="-5350"/>
                </a:stretch>
              </a:blipFill>
            </p:spPr>
            <p:txBody>
              <a:bodyPr/>
              <a:lstStyle/>
              <a:p>
                <a:r>
                  <a:rPr lang="en-CA">
                    <a:noFill/>
                  </a:rPr>
                  <a:t> </a:t>
                </a:r>
              </a:p>
            </p:txBody>
          </p:sp>
        </mc:Fallback>
      </mc:AlternateContent>
      <p:pic>
        <p:nvPicPr>
          <p:cNvPr id="11" name="Picture 10"/>
          <p:cNvPicPr>
            <a:picLocks noChangeAspect="1"/>
          </p:cNvPicPr>
          <p:nvPr/>
        </p:nvPicPr>
        <p:blipFill>
          <a:blip r:embed="rId6"/>
          <a:stretch>
            <a:fillRect/>
          </a:stretch>
        </p:blipFill>
        <p:spPr>
          <a:xfrm>
            <a:off x="7557399" y="2082291"/>
            <a:ext cx="4234551" cy="3172214"/>
          </a:xfrm>
          <a:prstGeom prst="rect">
            <a:avLst/>
          </a:prstGeom>
        </p:spPr>
      </p:pic>
      <p:pic>
        <p:nvPicPr>
          <p:cNvPr id="12" name="Picture 11"/>
          <p:cNvPicPr>
            <a:picLocks noChangeAspect="1"/>
          </p:cNvPicPr>
          <p:nvPr/>
        </p:nvPicPr>
        <p:blipFill>
          <a:blip r:embed="rId7"/>
          <a:stretch>
            <a:fillRect/>
          </a:stretch>
        </p:blipFill>
        <p:spPr>
          <a:xfrm>
            <a:off x="1045843" y="2472528"/>
            <a:ext cx="5983608" cy="3354077"/>
          </a:xfrm>
          <a:prstGeom prst="rect">
            <a:avLst/>
          </a:prstGeom>
        </p:spPr>
      </p:pic>
    </p:spTree>
    <p:extLst>
      <p:ext uri="{BB962C8B-B14F-4D97-AF65-F5344CB8AC3E}">
        <p14:creationId xmlns:p14="http://schemas.microsoft.com/office/powerpoint/2010/main" val="422973523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2 parameters</a:t>
                </a:r>
                <a:endParaRPr lang="en-CA" dirty="0"/>
              </a:p>
              <a:p>
                <a:r>
                  <a:rPr lang="en-CA" dirty="0" smtClean="0"/>
                  <a:t>Now, restrict the z-axis range to be between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smtClean="0"/>
                  <a:t> and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+1</m:t>
                    </m:r>
                  </m:oMath>
                </a14:m>
                <a:r>
                  <a:rPr lang="en-CA" dirty="0" smtClean="0"/>
                  <a:t>, and view the surface looking straight down:</a:t>
                </a:r>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986"/>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2722734" y="5729594"/>
                <a:ext cx="7679980" cy="953338"/>
              </a:xfrm>
              <a:prstGeom prst="rect">
                <a:avLst/>
              </a:prstGeom>
              <a:solidFill>
                <a:schemeClr val="accent1"/>
              </a:solidFill>
            </p:spPr>
            <p:txBody>
              <a:bodyPr wrap="square" rtlCol="0">
                <a:spAutoFit/>
              </a:bodyPr>
              <a:lstStyle/>
              <a:p>
                <a:r>
                  <a:rPr lang="en-CA" dirty="0" smtClean="0"/>
                  <a:t>The result is an ellipse. At the centre </a:t>
                </a:r>
                <a:r>
                  <a:rPr lang="en-CA" dirty="0" smtClean="0"/>
                  <a:t>of the ellipse, the chi-squared function has the value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smtClean="0"/>
                  <a:t>. The edge of the ellipse is where the chi-squared function is equal to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+1</m:t>
                    </m:r>
                  </m:oMath>
                </a14:m>
                <a:r>
                  <a:rPr lang="en-CA" dirty="0" smtClean="0"/>
                  <a:t>.</a:t>
                </a:r>
                <a:endParaRPr lang="en-CA" dirty="0"/>
              </a:p>
            </p:txBody>
          </p:sp>
        </mc:Choice>
        <mc:Fallback>
          <p:sp>
            <p:nvSpPr>
              <p:cNvPr id="9" name="TextBox 8"/>
              <p:cNvSpPr txBox="1">
                <a:spLocks noRot="1" noChangeAspect="1" noMove="1" noResize="1" noEditPoints="1" noAdjustHandles="1" noChangeArrowheads="1" noChangeShapeType="1" noTextEdit="1"/>
              </p:cNvSpPr>
              <p:nvPr/>
            </p:nvSpPr>
            <p:spPr>
              <a:xfrm>
                <a:off x="2722734" y="5729594"/>
                <a:ext cx="7679980" cy="953338"/>
              </a:xfrm>
              <a:prstGeom prst="rect">
                <a:avLst/>
              </a:prstGeom>
              <a:blipFill>
                <a:blip r:embed="rId3"/>
                <a:stretch>
                  <a:fillRect l="-715" t="-3846" b="-9615"/>
                </a:stretch>
              </a:blipFill>
            </p:spPr>
            <p:txBody>
              <a:bodyPr/>
              <a:lstStyle/>
              <a:p>
                <a:r>
                  <a:rPr lang="en-CA">
                    <a:noFill/>
                  </a:rPr>
                  <a:t> </a:t>
                </a:r>
              </a:p>
            </p:txBody>
          </p:sp>
        </mc:Fallback>
      </mc:AlternateContent>
      <p:pic>
        <p:nvPicPr>
          <p:cNvPr id="2" name="Picture 1"/>
          <p:cNvPicPr>
            <a:picLocks noChangeAspect="1"/>
          </p:cNvPicPr>
          <p:nvPr/>
        </p:nvPicPr>
        <p:blipFill>
          <a:blip r:embed="rId4"/>
          <a:stretch>
            <a:fillRect/>
          </a:stretch>
        </p:blipFill>
        <p:spPr>
          <a:xfrm>
            <a:off x="838199" y="2519855"/>
            <a:ext cx="5724525" cy="1524000"/>
          </a:xfrm>
          <a:prstGeom prst="rect">
            <a:avLst/>
          </a:prstGeom>
        </p:spPr>
      </p:pic>
      <p:sp>
        <p:nvSpPr>
          <p:cNvPr id="11" name="Rectangle 10"/>
          <p:cNvSpPr/>
          <p:nvPr/>
        </p:nvSpPr>
        <p:spPr>
          <a:xfrm>
            <a:off x="838198" y="3699641"/>
            <a:ext cx="3302877" cy="34421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p:cNvPicPr>
            <a:picLocks noChangeAspect="1"/>
          </p:cNvPicPr>
          <p:nvPr/>
        </p:nvPicPr>
        <p:blipFill rotWithShape="1">
          <a:blip r:embed="rId5"/>
          <a:srcRect t="5723" r="5689"/>
          <a:stretch/>
        </p:blipFill>
        <p:spPr>
          <a:xfrm>
            <a:off x="6954075" y="1930995"/>
            <a:ext cx="4723576" cy="3537291"/>
          </a:xfrm>
          <a:prstGeom prst="rect">
            <a:avLst/>
          </a:prstGeom>
        </p:spPr>
      </p:pic>
    </p:spTree>
    <p:extLst>
      <p:ext uri="{BB962C8B-B14F-4D97-AF65-F5344CB8AC3E}">
        <p14:creationId xmlns:p14="http://schemas.microsoft.com/office/powerpoint/2010/main" val="246266293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a:srcRect t="5723" r="5689"/>
          <a:stretch/>
        </p:blipFill>
        <p:spPr>
          <a:xfrm>
            <a:off x="800099" y="2434372"/>
            <a:ext cx="5606665" cy="41986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smtClean="0"/>
              <a:t>Graphical method fo</a:t>
            </a:r>
            <a:r>
              <a:rPr lang="en-CA" dirty="0" smtClean="0"/>
              <a:t>r determining uncertainties on fit parameters – 2 parameters</a:t>
            </a:r>
            <a:endParaRPr lang="en-CA" dirty="0"/>
          </a:p>
          <a:p>
            <a:r>
              <a:rPr lang="en-CA" dirty="0" smtClean="0"/>
              <a:t>The uncertainties on the parameter values is determined as indicated in the figure:</a:t>
            </a:r>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p:cxnSp>
        <p:nvCxnSpPr>
          <p:cNvPr id="8" name="Straight Connector 7"/>
          <p:cNvCxnSpPr/>
          <p:nvPr/>
        </p:nvCxnSpPr>
        <p:spPr>
          <a:xfrm>
            <a:off x="5052520" y="2774832"/>
            <a:ext cx="0" cy="338433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74635" y="5674147"/>
            <a:ext cx="126409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43799" y="2793882"/>
            <a:ext cx="0" cy="338433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4205453" y="5324457"/>
                <a:ext cx="47590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𝜎</m:t>
                          </m:r>
                        </m:e>
                        <m:sub>
                          <m:r>
                            <a:rPr lang="en-CA" b="0" i="1" smtClean="0">
                              <a:latin typeface="Cambria Math" panose="02040503050406030204" pitchFamily="18" charset="0"/>
                              <a:cs typeface="Calibri" panose="020F0502020204030204" pitchFamily="34" charset="0"/>
                            </a:rPr>
                            <m:t>𝑏</m:t>
                          </m:r>
                        </m:sub>
                      </m:sSub>
                    </m:oMath>
                  </m:oMathPara>
                </a14:m>
                <a:endParaRPr lang="en-CA" dirty="0"/>
              </a:p>
            </p:txBody>
          </p:sp>
        </mc:Choice>
        <mc:Fallback>
          <p:sp>
            <p:nvSpPr>
              <p:cNvPr id="13" name="TextBox 12"/>
              <p:cNvSpPr txBox="1">
                <a:spLocks noRot="1" noChangeAspect="1" noMove="1" noResize="1" noEditPoints="1" noAdjustHandles="1" noChangeArrowheads="1" noChangeShapeType="1" noTextEdit="1"/>
              </p:cNvSpPr>
              <p:nvPr/>
            </p:nvSpPr>
            <p:spPr>
              <a:xfrm>
                <a:off x="4205453" y="5324457"/>
                <a:ext cx="475900" cy="369332"/>
              </a:xfrm>
              <a:prstGeom prst="rect">
                <a:avLst/>
              </a:prstGeom>
              <a:blipFill>
                <a:blip r:embed="rId3"/>
                <a:stretch>
                  <a:fillRect/>
                </a:stretch>
              </a:blipFill>
            </p:spPr>
            <p:txBody>
              <a:bodyPr/>
              <a:lstStyle/>
              <a:p>
                <a:r>
                  <a:rPr lang="en-CA">
                    <a:noFill/>
                  </a:rPr>
                  <a:t> </a:t>
                </a:r>
              </a:p>
            </p:txBody>
          </p:sp>
        </mc:Fallback>
      </mc:AlternateContent>
      <p:cxnSp>
        <p:nvCxnSpPr>
          <p:cNvPr id="17" name="Straight Connector 16"/>
          <p:cNvCxnSpPr/>
          <p:nvPr/>
        </p:nvCxnSpPr>
        <p:spPr>
          <a:xfrm flipV="1">
            <a:off x="1599346" y="3106236"/>
            <a:ext cx="4309767"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589821" y="4234099"/>
            <a:ext cx="4309767"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24038" y="3134811"/>
            <a:ext cx="3778" cy="10802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1764672" y="3499789"/>
                <a:ext cx="45627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𝜎</m:t>
                          </m:r>
                        </m:e>
                        <m:sub>
                          <m:r>
                            <a:rPr lang="en-CA" b="0" i="1" smtClean="0">
                              <a:latin typeface="Cambria Math" panose="02040503050406030204" pitchFamily="18" charset="0"/>
                              <a:cs typeface="Calibri" panose="020F0502020204030204" pitchFamily="34" charset="0"/>
                            </a:rPr>
                            <m:t>𝑐</m:t>
                          </m:r>
                        </m:sub>
                      </m:sSub>
                    </m:oMath>
                  </m:oMathPara>
                </a14:m>
                <a:endParaRPr lang="en-CA" dirty="0"/>
              </a:p>
            </p:txBody>
          </p:sp>
        </mc:Choice>
        <mc:Fallback>
          <p:sp>
            <p:nvSpPr>
              <p:cNvPr id="27" name="TextBox 26"/>
              <p:cNvSpPr txBox="1">
                <a:spLocks noRot="1" noChangeAspect="1" noMove="1" noResize="1" noEditPoints="1" noAdjustHandles="1" noChangeArrowheads="1" noChangeShapeType="1" noTextEdit="1"/>
              </p:cNvSpPr>
              <p:nvPr/>
            </p:nvSpPr>
            <p:spPr>
              <a:xfrm>
                <a:off x="1764672" y="3499789"/>
                <a:ext cx="456279" cy="369332"/>
              </a:xfrm>
              <a:prstGeom prst="rect">
                <a:avLst/>
              </a:prstGeom>
              <a:blipFill>
                <a:blip r:embed="rId4"/>
                <a:stretch>
                  <a:fillRect/>
                </a:stretch>
              </a:blipFill>
            </p:spPr>
            <p:txBody>
              <a:bodyPr/>
              <a:lstStyle/>
              <a:p>
                <a:r>
                  <a:rPr lang="en-CA">
                    <a:noFill/>
                  </a:rPr>
                  <a:t> </a:t>
                </a:r>
              </a:p>
            </p:txBody>
          </p:sp>
        </mc:Fallback>
      </mc:AlternateContent>
      <p:sp>
        <p:nvSpPr>
          <p:cNvPr id="28" name="TextBox 27"/>
          <p:cNvSpPr txBox="1"/>
          <p:nvPr/>
        </p:nvSpPr>
        <p:spPr>
          <a:xfrm>
            <a:off x="6513684" y="3185494"/>
            <a:ext cx="4569866" cy="1200329"/>
          </a:xfrm>
          <a:prstGeom prst="rect">
            <a:avLst/>
          </a:prstGeom>
          <a:solidFill>
            <a:schemeClr val="accent1"/>
          </a:solidFill>
        </p:spPr>
        <p:txBody>
          <a:bodyPr wrap="square" rtlCol="0">
            <a:spAutoFit/>
          </a:bodyPr>
          <a:lstStyle/>
          <a:p>
            <a:r>
              <a:rPr lang="en-CA" dirty="0" smtClean="0"/>
              <a:t>That is, we find the distances between the ellipse tangents that are perpendicular to the parameter axes and the axis perpendiculars that go through the centre of the ellipse</a:t>
            </a:r>
            <a:endParaRPr lang="en-CA" dirty="0"/>
          </a:p>
        </p:txBody>
      </p:sp>
    </p:spTree>
    <p:extLst>
      <p:ext uri="{BB962C8B-B14F-4D97-AF65-F5344CB8AC3E}">
        <p14:creationId xmlns:p14="http://schemas.microsoft.com/office/powerpoint/2010/main" val="35017428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9624" y="357447"/>
                <a:ext cx="10620376" cy="6392488"/>
              </a:xfrm>
            </p:spPr>
            <p:txBody>
              <a:bodyPr>
                <a:normAutofit/>
              </a:bodyPr>
              <a:lstStyle/>
              <a:p>
                <a:r>
                  <a:rPr lang="en-CA" dirty="0" smtClean="0"/>
                  <a:t>Graphical method fo</a:t>
                </a:r>
                <a:r>
                  <a:rPr lang="en-CA" dirty="0" smtClean="0"/>
                  <a:t>r determining uncertainties on fit parameters – 2 parameters</a:t>
                </a:r>
                <a:endParaRPr lang="en-CA" dirty="0"/>
              </a:p>
              <a:p>
                <a:r>
                  <a:rPr lang="en-CA" dirty="0" smtClean="0"/>
                  <a:t>At the centre of the ellipse, b = 0.3962 and c = 0.2833 (best fit values)</a:t>
                </a:r>
              </a:p>
              <a:p>
                <a:r>
                  <a:rPr lang="en-CA" dirty="0" smtClean="0"/>
                  <a:t>At the tangents, b = 0.4087 and c = 0.2975</a:t>
                </a:r>
              </a:p>
              <a:p>
                <a:r>
                  <a:rPr lang="en-US" dirty="0">
                    <a:latin typeface="Calibri" panose="020F0502020204030204" pitchFamily="34" charset="0"/>
                    <a:cs typeface="Calibri" panose="020F0502020204030204" pitchFamily="34" charset="0"/>
                  </a:rPr>
                  <a:t>So </a:t>
                </a:r>
                <a14:m>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𝜎</m:t>
                        </m:r>
                      </m:e>
                      <m:sub>
                        <m:r>
                          <a:rPr lang="en-CA" b="0" i="1" smtClean="0">
                            <a:latin typeface="Cambria Math" panose="02040503050406030204" pitchFamily="18" charset="0"/>
                            <a:cs typeface="Calibri" panose="020F0502020204030204" pitchFamily="34" charset="0"/>
                          </a:rPr>
                          <m:t>𝑏</m:t>
                        </m:r>
                      </m:sub>
                    </m:sSub>
                    <m:r>
                      <a:rPr lang="en-CA" i="1">
                        <a:latin typeface="Cambria Math" panose="02040503050406030204" pitchFamily="18" charset="0"/>
                        <a:cs typeface="Calibri" panose="020F0502020204030204" pitchFamily="34" charset="0"/>
                      </a:rPr>
                      <m:t>=</m:t>
                    </m:r>
                    <m:r>
                      <a:rPr lang="en-CA" b="0" i="1" smtClean="0">
                        <a:latin typeface="Cambria Math" panose="02040503050406030204" pitchFamily="18" charset="0"/>
                        <a:cs typeface="Calibri" panose="020F0502020204030204" pitchFamily="34" charset="0"/>
                      </a:rPr>
                      <m:t>0.4087</m:t>
                    </m:r>
                    <m:r>
                      <a:rPr lang="en-CA" i="1">
                        <a:latin typeface="Cambria Math" panose="02040503050406030204" pitchFamily="18" charset="0"/>
                        <a:cs typeface="Calibri" panose="020F0502020204030204" pitchFamily="34" charset="0"/>
                      </a:rPr>
                      <m:t>−0.</m:t>
                    </m:r>
                    <m:r>
                      <a:rPr lang="en-CA" b="0" i="1" smtClean="0">
                        <a:latin typeface="Cambria Math" panose="02040503050406030204" pitchFamily="18" charset="0"/>
                        <a:cs typeface="Calibri" panose="020F0502020204030204" pitchFamily="34" charset="0"/>
                      </a:rPr>
                      <m:t>3962</m:t>
                    </m:r>
                    <m:r>
                      <a:rPr lang="en-CA" i="1">
                        <a:latin typeface="Cambria Math" panose="02040503050406030204" pitchFamily="18" charset="0"/>
                        <a:cs typeface="Calibri" panose="020F0502020204030204" pitchFamily="34" charset="0"/>
                      </a:rPr>
                      <m:t>=</m:t>
                    </m:r>
                  </m:oMath>
                </a14:m>
                <a:r>
                  <a:rPr lang="en-CA" dirty="0" smtClean="0"/>
                  <a:t> 0.0125 and </a:t>
                </a:r>
                <a14:m>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𝜎</m:t>
                        </m:r>
                      </m:e>
                      <m:sub>
                        <m:r>
                          <a:rPr lang="en-CA" b="0" i="1" smtClean="0">
                            <a:latin typeface="Cambria Math" panose="02040503050406030204" pitchFamily="18" charset="0"/>
                            <a:cs typeface="Calibri" panose="020F0502020204030204" pitchFamily="34" charset="0"/>
                          </a:rPr>
                          <m:t>𝑐</m:t>
                        </m:r>
                      </m:sub>
                    </m:sSub>
                    <m:r>
                      <a:rPr lang="en-CA" i="1">
                        <a:latin typeface="Cambria Math" panose="02040503050406030204" pitchFamily="18" charset="0"/>
                        <a:cs typeface="Calibri" panose="020F0502020204030204" pitchFamily="34" charset="0"/>
                      </a:rPr>
                      <m:t>=</m:t>
                    </m:r>
                    <m:r>
                      <a:rPr lang="en-CA" i="1">
                        <a:latin typeface="Cambria Math" panose="02040503050406030204" pitchFamily="18" charset="0"/>
                        <a:cs typeface="Calibri" panose="020F0502020204030204" pitchFamily="34" charset="0"/>
                      </a:rPr>
                      <m:t>0.</m:t>
                    </m:r>
                    <m:r>
                      <a:rPr lang="en-CA" b="0" i="1" smtClean="0">
                        <a:latin typeface="Cambria Math" panose="02040503050406030204" pitchFamily="18" charset="0"/>
                        <a:cs typeface="Calibri" panose="020F0502020204030204" pitchFamily="34" charset="0"/>
                      </a:rPr>
                      <m:t>2975</m:t>
                    </m:r>
                    <m:r>
                      <a:rPr lang="en-CA" i="1">
                        <a:latin typeface="Cambria Math" panose="02040503050406030204" pitchFamily="18" charset="0"/>
                        <a:cs typeface="Calibri" panose="020F0502020204030204" pitchFamily="34" charset="0"/>
                      </a:rPr>
                      <m:t>−0.</m:t>
                    </m:r>
                    <m:r>
                      <a:rPr lang="en-CA" b="0" i="1" smtClean="0">
                        <a:latin typeface="Cambria Math" panose="02040503050406030204" pitchFamily="18" charset="0"/>
                        <a:cs typeface="Calibri" panose="020F0502020204030204" pitchFamily="34" charset="0"/>
                      </a:rPr>
                      <m:t>2833</m:t>
                    </m:r>
                    <m:r>
                      <a:rPr lang="en-CA" i="1">
                        <a:latin typeface="Cambria Math" panose="02040503050406030204" pitchFamily="18" charset="0"/>
                        <a:cs typeface="Calibri" panose="020F0502020204030204" pitchFamily="34" charset="0"/>
                      </a:rPr>
                      <m:t>=</m:t>
                    </m:r>
                  </m:oMath>
                </a14:m>
                <a:r>
                  <a:rPr lang="en-CA" dirty="0"/>
                  <a:t> </a:t>
                </a:r>
                <a:r>
                  <a:rPr lang="en-CA" dirty="0" smtClean="0"/>
                  <a:t>0.0142 </a:t>
                </a:r>
              </a:p>
              <a:p>
                <a:r>
                  <a:rPr lang="en-CA" dirty="0" smtClean="0"/>
                  <a:t>These values are very close to those determined using the covariance matrix method</a:t>
                </a:r>
                <a:endParaRPr lang="en-CA" dirty="0"/>
              </a:p>
              <a:p>
                <a:pPr marL="0" indent="0">
                  <a:buNone/>
                </a:pPr>
                <a:endParaRPr lang="en-CA" dirty="0" smtClean="0"/>
              </a:p>
              <a:p>
                <a:endParaRPr lang="en-CA" dirty="0" smtClean="0"/>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9624" y="357447"/>
                <a:ext cx="10620376" cy="6392488"/>
              </a:xfrm>
              <a:blipFill>
                <a:blip r:embed="rId2"/>
                <a:stretch>
                  <a:fillRect l="-1033" t="-1622"/>
                </a:stretch>
              </a:blipFill>
            </p:spPr>
            <p:txBody>
              <a:bodyPr/>
              <a:lstStyle/>
              <a:p>
                <a:r>
                  <a:rPr lang="en-CA">
                    <a:noFill/>
                  </a:rPr>
                  <a:t> </a:t>
                </a:r>
              </a:p>
            </p:txBody>
          </p:sp>
        </mc:Fallback>
      </mc:AlternateContent>
      <p:pic>
        <p:nvPicPr>
          <p:cNvPr id="15" name="Picture 14"/>
          <p:cNvPicPr>
            <a:picLocks noChangeAspect="1"/>
          </p:cNvPicPr>
          <p:nvPr/>
        </p:nvPicPr>
        <p:blipFill>
          <a:blip r:embed="rId3"/>
          <a:stretch>
            <a:fillRect/>
          </a:stretch>
        </p:blipFill>
        <p:spPr>
          <a:xfrm>
            <a:off x="4009773" y="4078656"/>
            <a:ext cx="3710113" cy="2779344"/>
          </a:xfrm>
          <a:prstGeom prst="rect">
            <a:avLst/>
          </a:prstGeom>
        </p:spPr>
      </p:pic>
      <p:pic>
        <p:nvPicPr>
          <p:cNvPr id="16" name="Picture 15"/>
          <p:cNvPicPr>
            <a:picLocks noChangeAspect="1"/>
          </p:cNvPicPr>
          <p:nvPr/>
        </p:nvPicPr>
        <p:blipFill>
          <a:blip r:embed="rId4"/>
          <a:stretch>
            <a:fillRect/>
          </a:stretch>
        </p:blipFill>
        <p:spPr>
          <a:xfrm>
            <a:off x="7719886" y="4078656"/>
            <a:ext cx="3710114" cy="2779344"/>
          </a:xfrm>
          <a:prstGeom prst="rect">
            <a:avLst/>
          </a:prstGeom>
        </p:spPr>
      </p:pic>
    </p:spTree>
    <p:extLst>
      <p:ext uri="{BB962C8B-B14F-4D97-AF65-F5344CB8AC3E}">
        <p14:creationId xmlns:p14="http://schemas.microsoft.com/office/powerpoint/2010/main" val="117519998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9624" y="357447"/>
                <a:ext cx="10620376" cy="6392488"/>
              </a:xfrm>
            </p:spPr>
            <p:txBody>
              <a:bodyPr>
                <a:normAutofit/>
              </a:bodyPr>
              <a:lstStyle/>
              <a:p>
                <a:r>
                  <a:rPr lang="en-CA" dirty="0" smtClean="0"/>
                  <a:t>Graphical method fo</a:t>
                </a:r>
                <a:r>
                  <a:rPr lang="en-CA" dirty="0" smtClean="0"/>
                  <a:t>r determining uncertainties on fit parameters – 2 parameters</a:t>
                </a:r>
                <a:endParaRPr lang="en-CA" dirty="0"/>
              </a:p>
              <a:p>
                <a:r>
                  <a:rPr lang="en-CA" dirty="0" smtClean="0"/>
                  <a:t>If there was no covariance between parameters b and c then the ellipse woul</a:t>
                </a:r>
                <a:r>
                  <a:rPr lang="en-CA" dirty="0" smtClean="0"/>
                  <a:t>d not be tilted and we could determine the uncertainties by fixing e.g. c at its best fit value, plotting chi-squared vs b, and finding the difference between b values where chi-squared equals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and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+1</m:t>
                    </m:r>
                  </m:oMath>
                </a14:m>
                <a:endParaRPr lang="en-CA" dirty="0" smtClean="0"/>
              </a:p>
              <a:p>
                <a:r>
                  <a:rPr lang="en-CA" dirty="0" smtClean="0"/>
                  <a:t>If there is covariance, this simpler method would give uncertainties on b and c that are too small</a:t>
                </a:r>
              </a:p>
              <a:p>
                <a:endParaRPr lang="en-CA" dirty="0"/>
              </a:p>
              <a:p>
                <a:r>
                  <a:rPr lang="en-CA" dirty="0" smtClean="0"/>
                  <a:t>If there are three or more parameters, you would need to find tangent hyper planes to a hyper ellipse </a:t>
                </a:r>
                <a:endParaRPr lang="en-CA" dirty="0"/>
              </a:p>
              <a:p>
                <a:pPr marL="0" indent="0">
                  <a:buNone/>
                </a:pPr>
                <a:endParaRPr lang="en-CA" dirty="0" smtClean="0"/>
              </a:p>
              <a:p>
                <a:endParaRPr lang="en-CA" dirty="0" smtClean="0"/>
              </a:p>
              <a:p>
                <a:pPr marL="0" indent="0">
                  <a:buNone/>
                </a:pPr>
                <a:endParaRPr lang="en-US" i="1" dirty="0" smtClean="0">
                  <a:latin typeface="Cambria Math" panose="02040503050406030204" pitchFamily="18" charset="0"/>
                </a:endParaRPr>
              </a:p>
              <a:p>
                <a:pPr marL="0" indent="0">
                  <a:buNone/>
                </a:pPr>
                <a:endParaRPr lang="en-CA" dirty="0"/>
              </a:p>
              <a:p>
                <a:pPr marL="0" indent="0">
                  <a:buNone/>
                </a:pPr>
                <a:endParaRPr lang="en-CA" dirty="0"/>
              </a:p>
              <a:p>
                <a:endParaRPr lang="en-CA"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9624" y="357447"/>
                <a:ext cx="10620376" cy="6392488"/>
              </a:xfrm>
              <a:blipFill>
                <a:blip r:embed="rId2"/>
                <a:stretch>
                  <a:fillRect l="-1033" t="-1622" r="-1320"/>
                </a:stretch>
              </a:blipFill>
            </p:spPr>
            <p:txBody>
              <a:bodyPr/>
              <a:lstStyle/>
              <a:p>
                <a:r>
                  <a:rPr lang="en-CA">
                    <a:noFill/>
                  </a:rPr>
                  <a:t> </a:t>
                </a:r>
              </a:p>
            </p:txBody>
          </p:sp>
        </mc:Fallback>
      </mc:AlternateContent>
    </p:spTree>
    <p:extLst>
      <p:ext uri="{BB962C8B-B14F-4D97-AF65-F5344CB8AC3E}">
        <p14:creationId xmlns:p14="http://schemas.microsoft.com/office/powerpoint/2010/main" val="835273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smtClean="0"/>
              <a:t>Vectors and matrices</a:t>
            </a:r>
            <a:endParaRPr lang="en-CA" dirty="0"/>
          </a:p>
        </p:txBody>
      </p:sp>
    </p:spTree>
    <p:extLst>
      <p:ext uri="{BB962C8B-B14F-4D97-AF65-F5344CB8AC3E}">
        <p14:creationId xmlns:p14="http://schemas.microsoft.com/office/powerpoint/2010/main" val="4017113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Things get a little more interesting when we start working with MATLAB arrays, or, vectors (1-dimensional arrays) and matrices (2-dimensional arrays)</a:t>
            </a:r>
          </a:p>
          <a:p>
            <a:r>
              <a:rPr lang="en-CA" dirty="0" smtClean="0"/>
              <a:t>A vector is essentially an ordered collection of a finite number of elements</a:t>
            </a:r>
          </a:p>
          <a:p>
            <a:r>
              <a:rPr lang="en-CA" dirty="0" smtClean="0"/>
              <a:t>It can be a row vector with </a:t>
            </a:r>
            <a:r>
              <a:rPr lang="en-CA" i="1" dirty="0" smtClean="0"/>
              <a:t>m</a:t>
            </a:r>
            <a:r>
              <a:rPr lang="en-CA" dirty="0" smtClean="0"/>
              <a:t> elements (i.e. a 1 x </a:t>
            </a:r>
            <a:r>
              <a:rPr lang="en-CA" i="1" dirty="0" smtClean="0"/>
              <a:t>m</a:t>
            </a:r>
            <a:r>
              <a:rPr lang="en-CA" dirty="0" smtClean="0"/>
              <a:t> matrix) or a column vector with </a:t>
            </a:r>
            <a:r>
              <a:rPr lang="en-CA" i="1" dirty="0" smtClean="0"/>
              <a:t>n</a:t>
            </a:r>
            <a:r>
              <a:rPr lang="en-CA" dirty="0" smtClean="0"/>
              <a:t> elements (i.e. a </a:t>
            </a:r>
            <a:r>
              <a:rPr lang="en-CA" i="1" dirty="0" smtClean="0"/>
              <a:t>n</a:t>
            </a:r>
            <a:r>
              <a:rPr lang="en-CA" dirty="0" smtClean="0"/>
              <a:t> x 1 matrix)</a:t>
            </a:r>
          </a:p>
        </p:txBody>
      </p:sp>
    </p:spTree>
    <p:extLst>
      <p:ext uri="{BB962C8B-B14F-4D97-AF65-F5344CB8AC3E}">
        <p14:creationId xmlns:p14="http://schemas.microsoft.com/office/powerpoint/2010/main" val="3363167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A row vector can be created by entering numbers within square brackets, separated by spaces or commas</a:t>
            </a:r>
          </a:p>
          <a:p>
            <a:r>
              <a:rPr lang="en-CA" dirty="0" smtClean="0"/>
              <a:t>A column vector can be created by entering numbers within square brackets, separated by semicolons</a:t>
            </a:r>
          </a:p>
          <a:p>
            <a:endParaRPr lang="en-CA" dirty="0" smtClean="0"/>
          </a:p>
        </p:txBody>
      </p:sp>
      <p:pic>
        <p:nvPicPr>
          <p:cNvPr id="2" name="Picture 1"/>
          <p:cNvPicPr>
            <a:picLocks noChangeAspect="1"/>
          </p:cNvPicPr>
          <p:nvPr/>
        </p:nvPicPr>
        <p:blipFill>
          <a:blip r:embed="rId2"/>
          <a:stretch>
            <a:fillRect/>
          </a:stretch>
        </p:blipFill>
        <p:spPr>
          <a:xfrm>
            <a:off x="3943350" y="2533650"/>
            <a:ext cx="2647950" cy="2952750"/>
          </a:xfrm>
          <a:prstGeom prst="rect">
            <a:avLst/>
          </a:prstGeom>
          <a:ln w="12700">
            <a:solidFill>
              <a:schemeClr val="tx1"/>
            </a:solidFill>
          </a:ln>
        </p:spPr>
      </p:pic>
      <p:sp>
        <p:nvSpPr>
          <p:cNvPr id="4" name="TextBox 3"/>
          <p:cNvSpPr txBox="1"/>
          <p:nvPr/>
        </p:nvSpPr>
        <p:spPr>
          <a:xfrm>
            <a:off x="7432630" y="2897873"/>
            <a:ext cx="1873295" cy="369332"/>
          </a:xfrm>
          <a:prstGeom prst="rect">
            <a:avLst/>
          </a:prstGeom>
          <a:solidFill>
            <a:schemeClr val="accent1"/>
          </a:solidFill>
          <a:ln w="19050">
            <a:solidFill>
              <a:schemeClr val="accent1"/>
            </a:solidFill>
          </a:ln>
        </p:spPr>
        <p:txBody>
          <a:bodyPr wrap="square" rtlCol="0">
            <a:spAutoFit/>
          </a:bodyPr>
          <a:lstStyle/>
          <a:p>
            <a:r>
              <a:rPr lang="en-CA" dirty="0" smtClean="0"/>
              <a:t>x is a row vector</a:t>
            </a:r>
          </a:p>
        </p:txBody>
      </p:sp>
      <p:sp>
        <p:nvSpPr>
          <p:cNvPr id="5" name="TextBox 4"/>
          <p:cNvSpPr txBox="1"/>
          <p:nvPr/>
        </p:nvSpPr>
        <p:spPr>
          <a:xfrm>
            <a:off x="7432629" y="4352752"/>
            <a:ext cx="2149521" cy="369332"/>
          </a:xfrm>
          <a:prstGeom prst="rect">
            <a:avLst/>
          </a:prstGeom>
          <a:solidFill>
            <a:schemeClr val="accent1"/>
          </a:solidFill>
          <a:ln w="19050">
            <a:solidFill>
              <a:schemeClr val="accent1"/>
            </a:solidFill>
          </a:ln>
        </p:spPr>
        <p:txBody>
          <a:bodyPr wrap="square" rtlCol="0">
            <a:spAutoFit/>
          </a:bodyPr>
          <a:lstStyle/>
          <a:p>
            <a:r>
              <a:rPr lang="en-CA" dirty="0" smtClean="0"/>
              <a:t>y is a column vector</a:t>
            </a:r>
          </a:p>
        </p:txBody>
      </p:sp>
    </p:spTree>
    <p:extLst>
      <p:ext uri="{BB962C8B-B14F-4D97-AF65-F5344CB8AC3E}">
        <p14:creationId xmlns:p14="http://schemas.microsoft.com/office/powerpoint/2010/main" val="2281148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smtClean="0"/>
              <a:t>Downloading and Installing MATLAB</a:t>
            </a:r>
            <a:endParaRPr lang="en-CA" dirty="0"/>
          </a:p>
        </p:txBody>
      </p:sp>
    </p:spTree>
    <p:extLst>
      <p:ext uri="{BB962C8B-B14F-4D97-AF65-F5344CB8AC3E}">
        <p14:creationId xmlns:p14="http://schemas.microsoft.com/office/powerpoint/2010/main" val="2973016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A vector can be transposed (i.e. a row vector changed into a column vector or vice versa) by using an apostrophe:</a:t>
            </a:r>
          </a:p>
          <a:p>
            <a:endParaRPr lang="en-CA" dirty="0" smtClean="0"/>
          </a:p>
          <a:p>
            <a:endParaRPr lang="en-CA" dirty="0"/>
          </a:p>
          <a:p>
            <a:endParaRPr lang="en-CA" dirty="0" smtClean="0"/>
          </a:p>
          <a:p>
            <a:endParaRPr lang="en-CA" dirty="0"/>
          </a:p>
          <a:p>
            <a:endParaRPr lang="en-CA" dirty="0" smtClean="0"/>
          </a:p>
          <a:p>
            <a:endParaRPr lang="en-CA" dirty="0"/>
          </a:p>
        </p:txBody>
      </p:sp>
      <p:sp>
        <p:nvSpPr>
          <p:cNvPr id="4" name="TextBox 3"/>
          <p:cNvSpPr txBox="1"/>
          <p:nvPr/>
        </p:nvSpPr>
        <p:spPr>
          <a:xfrm>
            <a:off x="7280230" y="2239252"/>
            <a:ext cx="1873295" cy="369332"/>
          </a:xfrm>
          <a:prstGeom prst="rect">
            <a:avLst/>
          </a:prstGeom>
          <a:solidFill>
            <a:schemeClr val="accent1"/>
          </a:solidFill>
          <a:ln w="19050">
            <a:solidFill>
              <a:schemeClr val="accent1"/>
            </a:solidFill>
          </a:ln>
        </p:spPr>
        <p:txBody>
          <a:bodyPr wrap="square" rtlCol="0">
            <a:spAutoFit/>
          </a:bodyPr>
          <a:lstStyle/>
          <a:p>
            <a:r>
              <a:rPr lang="en-CA" dirty="0" smtClean="0"/>
              <a:t>x is a row vector</a:t>
            </a:r>
          </a:p>
        </p:txBody>
      </p:sp>
      <p:sp>
        <p:nvSpPr>
          <p:cNvPr id="5" name="TextBox 4"/>
          <p:cNvSpPr txBox="1"/>
          <p:nvPr/>
        </p:nvSpPr>
        <p:spPr>
          <a:xfrm>
            <a:off x="7280230" y="3228974"/>
            <a:ext cx="2149521" cy="369332"/>
          </a:xfrm>
          <a:prstGeom prst="rect">
            <a:avLst/>
          </a:prstGeom>
          <a:solidFill>
            <a:schemeClr val="accent1"/>
          </a:solidFill>
          <a:ln w="19050">
            <a:solidFill>
              <a:schemeClr val="accent1"/>
            </a:solidFill>
          </a:ln>
        </p:spPr>
        <p:txBody>
          <a:bodyPr wrap="square" rtlCol="0">
            <a:spAutoFit/>
          </a:bodyPr>
          <a:lstStyle/>
          <a:p>
            <a:r>
              <a:rPr lang="en-CA" dirty="0" smtClean="0"/>
              <a:t>y is a column vector</a:t>
            </a:r>
          </a:p>
        </p:txBody>
      </p:sp>
      <p:pic>
        <p:nvPicPr>
          <p:cNvPr id="7" name="Picture 6"/>
          <p:cNvPicPr>
            <a:picLocks noChangeAspect="1"/>
          </p:cNvPicPr>
          <p:nvPr/>
        </p:nvPicPr>
        <p:blipFill>
          <a:blip r:embed="rId2"/>
          <a:stretch>
            <a:fillRect/>
          </a:stretch>
        </p:blipFill>
        <p:spPr>
          <a:xfrm>
            <a:off x="4167187" y="1919287"/>
            <a:ext cx="2695575" cy="2619375"/>
          </a:xfrm>
          <a:prstGeom prst="rect">
            <a:avLst/>
          </a:prstGeom>
          <a:ln w="12700">
            <a:solidFill>
              <a:schemeClr val="tx1"/>
            </a:solidFill>
          </a:ln>
        </p:spPr>
      </p:pic>
    </p:spTree>
    <p:extLst>
      <p:ext uri="{BB962C8B-B14F-4D97-AF65-F5344CB8AC3E}">
        <p14:creationId xmlns:p14="http://schemas.microsoft.com/office/powerpoint/2010/main" val="21005514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7447"/>
            <a:ext cx="4200526" cy="5819516"/>
          </a:xfrm>
        </p:spPr>
        <p:txBody>
          <a:bodyPr/>
          <a:lstStyle/>
          <a:p>
            <a:r>
              <a:rPr lang="en-CA" dirty="0" smtClean="0"/>
              <a:t>Some summary statistics for elements of a vector:</a:t>
            </a:r>
          </a:p>
        </p:txBody>
      </p:sp>
      <p:pic>
        <p:nvPicPr>
          <p:cNvPr id="2" name="Picture 1"/>
          <p:cNvPicPr>
            <a:picLocks noChangeAspect="1"/>
          </p:cNvPicPr>
          <p:nvPr/>
        </p:nvPicPr>
        <p:blipFill>
          <a:blip r:embed="rId2"/>
          <a:stretch>
            <a:fillRect/>
          </a:stretch>
        </p:blipFill>
        <p:spPr>
          <a:xfrm>
            <a:off x="1654968" y="1366837"/>
            <a:ext cx="1819275" cy="5172075"/>
          </a:xfrm>
          <a:prstGeom prst="rect">
            <a:avLst/>
          </a:prstGeom>
          <a:ln w="12700">
            <a:solidFill>
              <a:schemeClr val="tx1"/>
            </a:solidFill>
          </a:ln>
        </p:spPr>
      </p:pic>
      <p:sp>
        <p:nvSpPr>
          <p:cNvPr id="9" name="TextBox 8"/>
          <p:cNvSpPr txBox="1"/>
          <p:nvPr/>
        </p:nvSpPr>
        <p:spPr>
          <a:xfrm>
            <a:off x="2938463" y="1686802"/>
            <a:ext cx="2300287" cy="369332"/>
          </a:xfrm>
          <a:prstGeom prst="rect">
            <a:avLst/>
          </a:prstGeom>
          <a:solidFill>
            <a:schemeClr val="accent1"/>
          </a:solidFill>
          <a:ln w="19050">
            <a:solidFill>
              <a:schemeClr val="accent1"/>
            </a:solidFill>
          </a:ln>
        </p:spPr>
        <p:txBody>
          <a:bodyPr wrap="square" rtlCol="0">
            <a:spAutoFit/>
          </a:bodyPr>
          <a:lstStyle/>
          <a:p>
            <a:r>
              <a:rPr lang="en-CA" dirty="0" smtClean="0"/>
              <a:t>Number of elements</a:t>
            </a:r>
          </a:p>
        </p:txBody>
      </p:sp>
      <p:sp>
        <p:nvSpPr>
          <p:cNvPr id="10" name="TextBox 9"/>
          <p:cNvSpPr txBox="1"/>
          <p:nvPr/>
        </p:nvSpPr>
        <p:spPr>
          <a:xfrm>
            <a:off x="2938464" y="4811002"/>
            <a:ext cx="1890712" cy="646331"/>
          </a:xfrm>
          <a:prstGeom prst="rect">
            <a:avLst/>
          </a:prstGeom>
          <a:solidFill>
            <a:schemeClr val="accent1"/>
          </a:solidFill>
          <a:ln w="19050">
            <a:solidFill>
              <a:schemeClr val="accent1"/>
            </a:solidFill>
          </a:ln>
        </p:spPr>
        <p:txBody>
          <a:bodyPr wrap="square" rtlCol="0">
            <a:spAutoFit/>
          </a:bodyPr>
          <a:lstStyle/>
          <a:p>
            <a:r>
              <a:rPr lang="en-CA" dirty="0" smtClean="0"/>
              <a:t>Sample standard deviation</a:t>
            </a:r>
          </a:p>
        </p:txBody>
      </p:sp>
      <p:sp>
        <p:nvSpPr>
          <p:cNvPr id="11" name="Content Placeholder 2"/>
          <p:cNvSpPr txBox="1">
            <a:spLocks/>
          </p:cNvSpPr>
          <p:nvPr/>
        </p:nvSpPr>
        <p:spPr>
          <a:xfrm>
            <a:off x="6429375" y="357447"/>
            <a:ext cx="4200526" cy="5819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smtClean="0"/>
              <a:t>Adding/multiplying all elements of a vector by a scalar:</a:t>
            </a:r>
            <a:endParaRPr lang="en-CA" dirty="0"/>
          </a:p>
        </p:txBody>
      </p:sp>
      <p:pic>
        <p:nvPicPr>
          <p:cNvPr id="6" name="Picture 5"/>
          <p:cNvPicPr>
            <a:picLocks noChangeAspect="1"/>
          </p:cNvPicPr>
          <p:nvPr/>
        </p:nvPicPr>
        <p:blipFill>
          <a:blip r:embed="rId3"/>
          <a:stretch>
            <a:fillRect/>
          </a:stretch>
        </p:blipFill>
        <p:spPr>
          <a:xfrm>
            <a:off x="7315200" y="1686802"/>
            <a:ext cx="2609850" cy="2133600"/>
          </a:xfrm>
          <a:prstGeom prst="rect">
            <a:avLst/>
          </a:prstGeom>
          <a:ln w="12700">
            <a:solidFill>
              <a:schemeClr val="tx1"/>
            </a:solidFill>
          </a:ln>
        </p:spPr>
      </p:pic>
    </p:spTree>
    <p:extLst>
      <p:ext uri="{BB962C8B-B14F-4D97-AF65-F5344CB8AC3E}">
        <p14:creationId xmlns:p14="http://schemas.microsoft.com/office/powerpoint/2010/main" val="32539542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357447"/>
            <a:ext cx="5753100" cy="5819516"/>
          </a:xfrm>
        </p:spPr>
        <p:txBody>
          <a:bodyPr/>
          <a:lstStyle/>
          <a:p>
            <a:r>
              <a:rPr lang="en-CA" dirty="0" smtClean="0"/>
              <a:t>If two vectors have the same dimensions, they can be added, multiplied, etc. element-by-element:</a:t>
            </a:r>
          </a:p>
        </p:txBody>
      </p:sp>
      <p:pic>
        <p:nvPicPr>
          <p:cNvPr id="4" name="Picture 3"/>
          <p:cNvPicPr>
            <a:picLocks noChangeAspect="1"/>
          </p:cNvPicPr>
          <p:nvPr/>
        </p:nvPicPr>
        <p:blipFill>
          <a:blip r:embed="rId2"/>
          <a:stretch>
            <a:fillRect/>
          </a:stretch>
        </p:blipFill>
        <p:spPr>
          <a:xfrm>
            <a:off x="1019175" y="1785938"/>
            <a:ext cx="4000500" cy="4391025"/>
          </a:xfrm>
          <a:prstGeom prst="rect">
            <a:avLst/>
          </a:prstGeom>
          <a:ln w="12700">
            <a:solidFill>
              <a:schemeClr val="tx1"/>
            </a:solidFill>
          </a:ln>
        </p:spPr>
      </p:pic>
      <p:sp>
        <p:nvSpPr>
          <p:cNvPr id="12" name="TextBox 11"/>
          <p:cNvSpPr txBox="1"/>
          <p:nvPr/>
        </p:nvSpPr>
        <p:spPr>
          <a:xfrm>
            <a:off x="3869531" y="4182352"/>
            <a:ext cx="2416969" cy="1477328"/>
          </a:xfrm>
          <a:prstGeom prst="rect">
            <a:avLst/>
          </a:prstGeom>
          <a:solidFill>
            <a:schemeClr val="accent1"/>
          </a:solidFill>
          <a:ln w="19050">
            <a:solidFill>
              <a:schemeClr val="accent1"/>
            </a:solidFill>
          </a:ln>
        </p:spPr>
        <p:txBody>
          <a:bodyPr wrap="square" rtlCol="0">
            <a:spAutoFit/>
          </a:bodyPr>
          <a:lstStyle/>
          <a:p>
            <a:r>
              <a:rPr lang="en-CA" dirty="0" smtClean="0"/>
              <a:t>For element-by-element or pointwise multiplication and division, .* and ./ need to be used, respectively</a:t>
            </a:r>
          </a:p>
        </p:txBody>
      </p:sp>
      <p:sp>
        <p:nvSpPr>
          <p:cNvPr id="13" name="Content Placeholder 2"/>
          <p:cNvSpPr txBox="1">
            <a:spLocks/>
          </p:cNvSpPr>
          <p:nvPr/>
        </p:nvSpPr>
        <p:spPr>
          <a:xfrm>
            <a:off x="6438900" y="357447"/>
            <a:ext cx="5753100" cy="5819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smtClean="0"/>
              <a:t>* (as opposed to .*) is used for matrix multiplication (i.e. multiplication of a </a:t>
            </a:r>
            <a:r>
              <a:rPr lang="en-CA" i="1" dirty="0" smtClean="0"/>
              <a:t>m</a:t>
            </a:r>
            <a:r>
              <a:rPr lang="en-CA" dirty="0" smtClean="0"/>
              <a:t> x </a:t>
            </a:r>
            <a:r>
              <a:rPr lang="en-CA" i="1" dirty="0" smtClean="0"/>
              <a:t>n</a:t>
            </a:r>
            <a:r>
              <a:rPr lang="en-CA" dirty="0" smtClean="0"/>
              <a:t> matrix by a </a:t>
            </a:r>
            <a:r>
              <a:rPr lang="en-CA" i="1" dirty="0" smtClean="0"/>
              <a:t>p</a:t>
            </a:r>
            <a:r>
              <a:rPr lang="en-CA" dirty="0" smtClean="0"/>
              <a:t> x </a:t>
            </a:r>
            <a:r>
              <a:rPr lang="en-CA" i="1" dirty="0" smtClean="0"/>
              <a:t>q</a:t>
            </a:r>
            <a:r>
              <a:rPr lang="en-CA" dirty="0" smtClean="0"/>
              <a:t> matrix, for which </a:t>
            </a:r>
            <a:r>
              <a:rPr lang="en-CA" i="1" dirty="0" smtClean="0"/>
              <a:t>n</a:t>
            </a:r>
            <a:r>
              <a:rPr lang="en-CA" dirty="0" smtClean="0"/>
              <a:t> must equal </a:t>
            </a:r>
            <a:r>
              <a:rPr lang="en-CA" i="1" dirty="0" smtClean="0"/>
              <a:t>p</a:t>
            </a:r>
            <a:r>
              <a:rPr lang="en-CA" dirty="0" smtClean="0"/>
              <a:t>)</a:t>
            </a:r>
          </a:p>
          <a:p>
            <a:r>
              <a:rPr lang="en-CA" dirty="0" smtClean="0"/>
              <a:t>This can be used to compute the dot product of two vectors with the same number of elements. A row vector on the left must be multiplied with a column vector on the right</a:t>
            </a:r>
            <a:endParaRPr lang="en-CA" dirty="0"/>
          </a:p>
        </p:txBody>
      </p:sp>
      <p:pic>
        <p:nvPicPr>
          <p:cNvPr id="5" name="Picture 4"/>
          <p:cNvPicPr>
            <a:picLocks noChangeAspect="1"/>
          </p:cNvPicPr>
          <p:nvPr/>
        </p:nvPicPr>
        <p:blipFill>
          <a:blip r:embed="rId3"/>
          <a:stretch>
            <a:fillRect/>
          </a:stretch>
        </p:blipFill>
        <p:spPr>
          <a:xfrm>
            <a:off x="8253412" y="5021505"/>
            <a:ext cx="1476375" cy="1276350"/>
          </a:xfrm>
          <a:prstGeom prst="rect">
            <a:avLst/>
          </a:prstGeom>
          <a:ln w="12700">
            <a:solidFill>
              <a:schemeClr val="tx1"/>
            </a:solidFill>
          </a:ln>
        </p:spPr>
      </p:pic>
    </p:spTree>
    <p:extLst>
      <p:ext uri="{BB962C8B-B14F-4D97-AF65-F5344CB8AC3E}">
        <p14:creationId xmlns:p14="http://schemas.microsoft.com/office/powerpoint/2010/main" val="846608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Raising each element of a vector to the same power and dividing a scalar by a vector (to yield of vector of the quotients) also require use of pointwise operators:</a:t>
            </a:r>
          </a:p>
        </p:txBody>
      </p:sp>
      <p:pic>
        <p:nvPicPr>
          <p:cNvPr id="2" name="Picture 1"/>
          <p:cNvPicPr>
            <a:picLocks noChangeAspect="1"/>
          </p:cNvPicPr>
          <p:nvPr/>
        </p:nvPicPr>
        <p:blipFill>
          <a:blip r:embed="rId2"/>
          <a:stretch>
            <a:fillRect/>
          </a:stretch>
        </p:blipFill>
        <p:spPr>
          <a:xfrm>
            <a:off x="4138612" y="2376487"/>
            <a:ext cx="3914775" cy="2105025"/>
          </a:xfrm>
          <a:prstGeom prst="rect">
            <a:avLst/>
          </a:prstGeom>
          <a:ln w="12700">
            <a:solidFill>
              <a:schemeClr val="tx1"/>
            </a:solidFill>
          </a:ln>
        </p:spPr>
      </p:pic>
    </p:spTree>
    <p:extLst>
      <p:ext uri="{BB962C8B-B14F-4D97-AF65-F5344CB8AC3E}">
        <p14:creationId xmlns:p14="http://schemas.microsoft.com/office/powerpoint/2010/main" val="1668142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The math functions also accept vectors as arguments, outputting a vector consisting of the function evaluated at all the elements of the input vector:</a:t>
            </a:r>
          </a:p>
        </p:txBody>
      </p:sp>
      <p:pic>
        <p:nvPicPr>
          <p:cNvPr id="4" name="Picture 3"/>
          <p:cNvPicPr>
            <a:picLocks noChangeAspect="1"/>
          </p:cNvPicPr>
          <p:nvPr/>
        </p:nvPicPr>
        <p:blipFill>
          <a:blip r:embed="rId2"/>
          <a:stretch>
            <a:fillRect/>
          </a:stretch>
        </p:blipFill>
        <p:spPr>
          <a:xfrm>
            <a:off x="2828925" y="2100262"/>
            <a:ext cx="5448300" cy="1095375"/>
          </a:xfrm>
          <a:prstGeom prst="rect">
            <a:avLst/>
          </a:prstGeom>
          <a:ln w="12700">
            <a:solidFill>
              <a:schemeClr val="tx1"/>
            </a:solidFill>
          </a:ln>
        </p:spPr>
      </p:pic>
    </p:spTree>
    <p:extLst>
      <p:ext uri="{BB962C8B-B14F-4D97-AF65-F5344CB8AC3E}">
        <p14:creationId xmlns:p14="http://schemas.microsoft.com/office/powerpoint/2010/main" val="410209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Manually creating vectors using square brackets is only done occasionally. Here are some other ways to create vectors:</a:t>
            </a:r>
          </a:p>
        </p:txBody>
      </p:sp>
      <p:pic>
        <p:nvPicPr>
          <p:cNvPr id="2" name="Picture 1"/>
          <p:cNvPicPr>
            <a:picLocks noChangeAspect="1"/>
          </p:cNvPicPr>
          <p:nvPr/>
        </p:nvPicPr>
        <p:blipFill>
          <a:blip r:embed="rId2"/>
          <a:stretch>
            <a:fillRect/>
          </a:stretch>
        </p:blipFill>
        <p:spPr>
          <a:xfrm>
            <a:off x="971550" y="1566862"/>
            <a:ext cx="2505075" cy="847725"/>
          </a:xfrm>
          <a:prstGeom prst="rect">
            <a:avLst/>
          </a:prstGeom>
          <a:ln w="12700">
            <a:solidFill>
              <a:schemeClr val="tx1"/>
            </a:solidFill>
          </a:ln>
        </p:spPr>
      </p:pic>
      <p:sp>
        <p:nvSpPr>
          <p:cNvPr id="5" name="TextBox 4"/>
          <p:cNvSpPr txBox="1"/>
          <p:nvPr/>
        </p:nvSpPr>
        <p:spPr>
          <a:xfrm>
            <a:off x="3567113" y="1566862"/>
            <a:ext cx="2300287" cy="923330"/>
          </a:xfrm>
          <a:prstGeom prst="rect">
            <a:avLst/>
          </a:prstGeom>
          <a:solidFill>
            <a:schemeClr val="accent1"/>
          </a:solidFill>
          <a:ln w="19050">
            <a:solidFill>
              <a:schemeClr val="accent1"/>
            </a:solidFill>
          </a:ln>
        </p:spPr>
        <p:txBody>
          <a:bodyPr wrap="square" rtlCol="0">
            <a:spAutoFit/>
          </a:bodyPr>
          <a:lstStyle/>
          <a:p>
            <a:r>
              <a:rPr lang="en-CA" dirty="0" smtClean="0"/>
              <a:t>Create an array of all zeros, with 1 row and 5 columns</a:t>
            </a:r>
          </a:p>
        </p:txBody>
      </p:sp>
      <p:pic>
        <p:nvPicPr>
          <p:cNvPr id="6" name="Picture 5"/>
          <p:cNvPicPr>
            <a:picLocks noChangeAspect="1"/>
          </p:cNvPicPr>
          <p:nvPr/>
        </p:nvPicPr>
        <p:blipFill>
          <a:blip r:embed="rId3"/>
          <a:stretch>
            <a:fillRect/>
          </a:stretch>
        </p:blipFill>
        <p:spPr>
          <a:xfrm>
            <a:off x="1123950" y="2833389"/>
            <a:ext cx="1752600" cy="1247775"/>
          </a:xfrm>
          <a:prstGeom prst="rect">
            <a:avLst/>
          </a:prstGeom>
          <a:ln w="12700">
            <a:solidFill>
              <a:schemeClr val="tx1"/>
            </a:solidFill>
          </a:ln>
        </p:spPr>
      </p:pic>
      <p:sp>
        <p:nvSpPr>
          <p:cNvPr id="7" name="TextBox 6"/>
          <p:cNvSpPr txBox="1"/>
          <p:nvPr/>
        </p:nvSpPr>
        <p:spPr>
          <a:xfrm>
            <a:off x="3567112" y="2995611"/>
            <a:ext cx="2300287" cy="923330"/>
          </a:xfrm>
          <a:prstGeom prst="rect">
            <a:avLst/>
          </a:prstGeom>
          <a:solidFill>
            <a:schemeClr val="accent1"/>
          </a:solidFill>
          <a:ln w="19050">
            <a:solidFill>
              <a:schemeClr val="accent1"/>
            </a:solidFill>
          </a:ln>
        </p:spPr>
        <p:txBody>
          <a:bodyPr wrap="square" rtlCol="0">
            <a:spAutoFit/>
          </a:bodyPr>
          <a:lstStyle/>
          <a:p>
            <a:r>
              <a:rPr lang="en-CA" dirty="0" smtClean="0"/>
              <a:t>Create an array of all ones, with three rows and 1 column</a:t>
            </a:r>
          </a:p>
        </p:txBody>
      </p:sp>
      <p:pic>
        <p:nvPicPr>
          <p:cNvPr id="8" name="Picture 7"/>
          <p:cNvPicPr>
            <a:picLocks noChangeAspect="1"/>
          </p:cNvPicPr>
          <p:nvPr/>
        </p:nvPicPr>
        <p:blipFill>
          <a:blip r:embed="rId4"/>
          <a:stretch>
            <a:fillRect/>
          </a:stretch>
        </p:blipFill>
        <p:spPr>
          <a:xfrm>
            <a:off x="742949" y="4429121"/>
            <a:ext cx="5124450" cy="895350"/>
          </a:xfrm>
          <a:prstGeom prst="rect">
            <a:avLst/>
          </a:prstGeom>
          <a:ln w="12700">
            <a:solidFill>
              <a:schemeClr val="tx1"/>
            </a:solidFill>
          </a:ln>
        </p:spPr>
      </p:pic>
      <p:sp>
        <p:nvSpPr>
          <p:cNvPr id="9" name="TextBox 8"/>
          <p:cNvSpPr txBox="1"/>
          <p:nvPr/>
        </p:nvSpPr>
        <p:spPr>
          <a:xfrm>
            <a:off x="6357937" y="4553630"/>
            <a:ext cx="4281488" cy="646331"/>
          </a:xfrm>
          <a:prstGeom prst="rect">
            <a:avLst/>
          </a:prstGeom>
          <a:solidFill>
            <a:schemeClr val="accent1"/>
          </a:solidFill>
          <a:ln w="19050">
            <a:solidFill>
              <a:schemeClr val="accent1"/>
            </a:solidFill>
          </a:ln>
        </p:spPr>
        <p:txBody>
          <a:bodyPr wrap="square" rtlCol="0">
            <a:spAutoFit/>
          </a:bodyPr>
          <a:lstStyle/>
          <a:p>
            <a:r>
              <a:rPr lang="en-CA" dirty="0" smtClean="0"/>
              <a:t>Create a (row) vector with 11 elements linearly spaced from 0 to 10, inclusive</a:t>
            </a:r>
          </a:p>
        </p:txBody>
      </p:sp>
      <p:sp>
        <p:nvSpPr>
          <p:cNvPr id="11" name="TextBox 10"/>
          <p:cNvSpPr txBox="1"/>
          <p:nvPr/>
        </p:nvSpPr>
        <p:spPr>
          <a:xfrm>
            <a:off x="3726655" y="5672428"/>
            <a:ext cx="4281488" cy="646331"/>
          </a:xfrm>
          <a:prstGeom prst="rect">
            <a:avLst/>
          </a:prstGeom>
          <a:solidFill>
            <a:schemeClr val="accent1"/>
          </a:solidFill>
          <a:ln w="19050">
            <a:solidFill>
              <a:schemeClr val="accent1"/>
            </a:solidFill>
          </a:ln>
        </p:spPr>
        <p:txBody>
          <a:bodyPr wrap="square" rtlCol="0">
            <a:spAutoFit/>
          </a:bodyPr>
          <a:lstStyle/>
          <a:p>
            <a:r>
              <a:rPr lang="en-CA" dirty="0" smtClean="0"/>
              <a:t>Create a (row) vector starting from 3 and going up to no more than 8, in steps of 2 </a:t>
            </a:r>
          </a:p>
        </p:txBody>
      </p:sp>
      <p:pic>
        <p:nvPicPr>
          <p:cNvPr id="12" name="Picture 11"/>
          <p:cNvPicPr>
            <a:picLocks noChangeAspect="1"/>
          </p:cNvPicPr>
          <p:nvPr/>
        </p:nvPicPr>
        <p:blipFill>
          <a:blip r:embed="rId5"/>
          <a:stretch>
            <a:fillRect/>
          </a:stretch>
        </p:blipFill>
        <p:spPr>
          <a:xfrm>
            <a:off x="1496615" y="5512741"/>
            <a:ext cx="1704975" cy="923925"/>
          </a:xfrm>
          <a:prstGeom prst="rect">
            <a:avLst/>
          </a:prstGeom>
          <a:ln w="12700">
            <a:solidFill>
              <a:schemeClr val="tx1"/>
            </a:solidFill>
          </a:ln>
        </p:spPr>
      </p:pic>
      <p:pic>
        <p:nvPicPr>
          <p:cNvPr id="13" name="Picture 12"/>
          <p:cNvPicPr>
            <a:picLocks noChangeAspect="1"/>
          </p:cNvPicPr>
          <p:nvPr/>
        </p:nvPicPr>
        <p:blipFill>
          <a:blip r:embed="rId6"/>
          <a:stretch>
            <a:fillRect/>
          </a:stretch>
        </p:blipFill>
        <p:spPr>
          <a:xfrm>
            <a:off x="7539038" y="1605200"/>
            <a:ext cx="3962400" cy="904875"/>
          </a:xfrm>
          <a:prstGeom prst="rect">
            <a:avLst/>
          </a:prstGeom>
          <a:ln w="12700">
            <a:solidFill>
              <a:schemeClr val="tx1"/>
            </a:solidFill>
          </a:ln>
        </p:spPr>
      </p:pic>
      <p:sp>
        <p:nvSpPr>
          <p:cNvPr id="14" name="TextBox 13"/>
          <p:cNvSpPr txBox="1"/>
          <p:nvPr/>
        </p:nvSpPr>
        <p:spPr>
          <a:xfrm>
            <a:off x="7643813" y="2706599"/>
            <a:ext cx="3919537" cy="646331"/>
          </a:xfrm>
          <a:prstGeom prst="rect">
            <a:avLst/>
          </a:prstGeom>
          <a:solidFill>
            <a:schemeClr val="accent1"/>
          </a:solidFill>
          <a:ln w="19050">
            <a:solidFill>
              <a:schemeClr val="accent1"/>
            </a:solidFill>
          </a:ln>
        </p:spPr>
        <p:txBody>
          <a:bodyPr wrap="square" rtlCol="0">
            <a:spAutoFit/>
          </a:bodyPr>
          <a:lstStyle/>
          <a:p>
            <a:r>
              <a:rPr lang="en-CA" dirty="0" smtClean="0"/>
              <a:t>Create an array of uniformly distributed random numbers in the interval (0, 1) </a:t>
            </a:r>
          </a:p>
        </p:txBody>
      </p:sp>
    </p:spTree>
    <p:extLst>
      <p:ext uri="{BB962C8B-B14F-4D97-AF65-F5344CB8AC3E}">
        <p14:creationId xmlns:p14="http://schemas.microsoft.com/office/powerpoint/2010/main" val="2277191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Note that if a vector is longer than just a few elements, the workspace will not display the individual elements but instead show the dimensions of the array and the type of its elements:</a:t>
            </a:r>
          </a:p>
          <a:p>
            <a:endParaRPr lang="en-CA" dirty="0"/>
          </a:p>
          <a:p>
            <a:endParaRPr lang="en-CA" dirty="0" smtClean="0"/>
          </a:p>
          <a:p>
            <a:endParaRPr lang="en-CA" dirty="0"/>
          </a:p>
          <a:p>
            <a:r>
              <a:rPr lang="en-CA" dirty="0" smtClean="0"/>
              <a:t>Double clicking a variable in the workspace will open the variables window, in which the elements of a large array can be examined</a:t>
            </a:r>
          </a:p>
        </p:txBody>
      </p:sp>
      <p:pic>
        <p:nvPicPr>
          <p:cNvPr id="14" name="Picture 13"/>
          <p:cNvPicPr>
            <a:picLocks noChangeAspect="1"/>
          </p:cNvPicPr>
          <p:nvPr/>
        </p:nvPicPr>
        <p:blipFill>
          <a:blip r:embed="rId2"/>
          <a:stretch>
            <a:fillRect/>
          </a:stretch>
        </p:blipFill>
        <p:spPr>
          <a:xfrm>
            <a:off x="3009900" y="1819275"/>
            <a:ext cx="6076950" cy="1104900"/>
          </a:xfrm>
          <a:prstGeom prst="rect">
            <a:avLst/>
          </a:prstGeom>
        </p:spPr>
      </p:pic>
      <p:pic>
        <p:nvPicPr>
          <p:cNvPr id="15" name="Picture 14"/>
          <p:cNvPicPr>
            <a:picLocks noChangeAspect="1"/>
          </p:cNvPicPr>
          <p:nvPr/>
        </p:nvPicPr>
        <p:blipFill>
          <a:blip r:embed="rId3"/>
          <a:stretch>
            <a:fillRect/>
          </a:stretch>
        </p:blipFill>
        <p:spPr>
          <a:xfrm>
            <a:off x="3009900" y="4071938"/>
            <a:ext cx="5895975" cy="2690214"/>
          </a:xfrm>
          <a:prstGeom prst="rect">
            <a:avLst/>
          </a:prstGeom>
        </p:spPr>
      </p:pic>
    </p:spTree>
    <p:extLst>
      <p:ext uri="{BB962C8B-B14F-4D97-AF65-F5344CB8AC3E}">
        <p14:creationId xmlns:p14="http://schemas.microsoft.com/office/powerpoint/2010/main" val="21737753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Individual elements of an array can be accessed using array indexing</a:t>
            </a:r>
          </a:p>
          <a:p>
            <a:r>
              <a:rPr lang="en-CA" dirty="0" smtClean="0"/>
              <a:t>NB: unlike many other programming languages, for which the first element of an array has index 0, in MATLAB the first element of an array has index 1</a:t>
            </a:r>
          </a:p>
          <a:p>
            <a:endParaRPr lang="en-CA" dirty="0"/>
          </a:p>
          <a:p>
            <a:endParaRPr lang="en-CA" dirty="0" smtClean="0"/>
          </a:p>
          <a:p>
            <a:endParaRPr lang="en-CA" dirty="0"/>
          </a:p>
          <a:p>
            <a:endParaRPr lang="en-CA" dirty="0" smtClean="0"/>
          </a:p>
          <a:p>
            <a:endParaRPr lang="en-CA" dirty="0"/>
          </a:p>
          <a:p>
            <a:r>
              <a:rPr lang="en-CA" dirty="0" smtClean="0"/>
              <a:t>You can also access a range of elements in a vector using array slicing</a:t>
            </a:r>
          </a:p>
          <a:p>
            <a:endParaRPr lang="en-CA" dirty="0"/>
          </a:p>
        </p:txBody>
      </p:sp>
      <p:sp>
        <p:nvSpPr>
          <p:cNvPr id="6" name="TextBox 5"/>
          <p:cNvSpPr txBox="1"/>
          <p:nvPr/>
        </p:nvSpPr>
        <p:spPr>
          <a:xfrm>
            <a:off x="6082799" y="2007525"/>
            <a:ext cx="2462213" cy="369332"/>
          </a:xfrm>
          <a:prstGeom prst="rect">
            <a:avLst/>
          </a:prstGeom>
          <a:solidFill>
            <a:schemeClr val="accent1"/>
          </a:solidFill>
          <a:ln w="19050">
            <a:solidFill>
              <a:schemeClr val="accent1"/>
            </a:solidFill>
          </a:ln>
        </p:spPr>
        <p:txBody>
          <a:bodyPr wrap="square" rtlCol="0">
            <a:spAutoFit/>
          </a:bodyPr>
          <a:lstStyle/>
          <a:p>
            <a:r>
              <a:rPr lang="en-CA" dirty="0" smtClean="0"/>
              <a:t>Get the 1</a:t>
            </a:r>
            <a:r>
              <a:rPr lang="en-CA" baseline="30000" dirty="0" smtClean="0"/>
              <a:t>st</a:t>
            </a:r>
            <a:r>
              <a:rPr lang="en-CA" dirty="0" smtClean="0"/>
              <a:t> element of x</a:t>
            </a:r>
          </a:p>
        </p:txBody>
      </p:sp>
      <p:sp>
        <p:nvSpPr>
          <p:cNvPr id="7" name="TextBox 6"/>
          <p:cNvSpPr txBox="1"/>
          <p:nvPr/>
        </p:nvSpPr>
        <p:spPr>
          <a:xfrm>
            <a:off x="6082799" y="2983598"/>
            <a:ext cx="2652713" cy="369332"/>
          </a:xfrm>
          <a:prstGeom prst="rect">
            <a:avLst/>
          </a:prstGeom>
          <a:solidFill>
            <a:schemeClr val="accent1"/>
          </a:solidFill>
          <a:ln w="19050">
            <a:solidFill>
              <a:schemeClr val="accent1"/>
            </a:solidFill>
          </a:ln>
        </p:spPr>
        <p:txBody>
          <a:bodyPr wrap="square" rtlCol="0">
            <a:spAutoFit/>
          </a:bodyPr>
          <a:lstStyle/>
          <a:p>
            <a:r>
              <a:rPr lang="en-CA" dirty="0" smtClean="0"/>
              <a:t>Get the 424</a:t>
            </a:r>
            <a:r>
              <a:rPr lang="en-CA" baseline="30000" dirty="0" smtClean="0"/>
              <a:t>th</a:t>
            </a:r>
            <a:r>
              <a:rPr lang="en-CA" dirty="0" smtClean="0"/>
              <a:t> element of x</a:t>
            </a:r>
          </a:p>
        </p:txBody>
      </p:sp>
      <p:pic>
        <p:nvPicPr>
          <p:cNvPr id="4" name="Picture 3"/>
          <p:cNvPicPr>
            <a:picLocks noChangeAspect="1"/>
          </p:cNvPicPr>
          <p:nvPr/>
        </p:nvPicPr>
        <p:blipFill>
          <a:blip r:embed="rId2"/>
          <a:stretch>
            <a:fillRect/>
          </a:stretch>
        </p:blipFill>
        <p:spPr>
          <a:xfrm>
            <a:off x="1485900" y="5329238"/>
            <a:ext cx="6229350" cy="933450"/>
          </a:xfrm>
          <a:prstGeom prst="rect">
            <a:avLst/>
          </a:prstGeom>
        </p:spPr>
      </p:pic>
      <p:sp>
        <p:nvSpPr>
          <p:cNvPr id="9" name="TextBox 8"/>
          <p:cNvSpPr txBox="1"/>
          <p:nvPr/>
        </p:nvSpPr>
        <p:spPr>
          <a:xfrm>
            <a:off x="5891211" y="5251819"/>
            <a:ext cx="5519739" cy="646331"/>
          </a:xfrm>
          <a:prstGeom prst="rect">
            <a:avLst/>
          </a:prstGeom>
          <a:solidFill>
            <a:schemeClr val="accent1"/>
          </a:solidFill>
          <a:ln w="19050">
            <a:solidFill>
              <a:schemeClr val="accent1"/>
            </a:solidFill>
          </a:ln>
        </p:spPr>
        <p:txBody>
          <a:bodyPr wrap="square" rtlCol="0">
            <a:spAutoFit/>
          </a:bodyPr>
          <a:lstStyle/>
          <a:p>
            <a:r>
              <a:rPr lang="en-CA" dirty="0" smtClean="0"/>
              <a:t>Get a vector of all elements of x from 600 to 607 (inclusive)</a:t>
            </a:r>
          </a:p>
        </p:txBody>
      </p:sp>
      <p:pic>
        <p:nvPicPr>
          <p:cNvPr id="5" name="Picture 4"/>
          <p:cNvPicPr>
            <a:picLocks noChangeAspect="1"/>
          </p:cNvPicPr>
          <p:nvPr/>
        </p:nvPicPr>
        <p:blipFill>
          <a:blip r:embed="rId3"/>
          <a:stretch>
            <a:fillRect/>
          </a:stretch>
        </p:blipFill>
        <p:spPr>
          <a:xfrm>
            <a:off x="4122311" y="1773971"/>
            <a:ext cx="1768900" cy="3016440"/>
          </a:xfrm>
          <a:prstGeom prst="rect">
            <a:avLst/>
          </a:prstGeom>
          <a:ln w="12700">
            <a:solidFill>
              <a:schemeClr val="tx1"/>
            </a:solidFill>
          </a:ln>
        </p:spPr>
      </p:pic>
      <p:sp>
        <p:nvSpPr>
          <p:cNvPr id="10" name="TextBox 9"/>
          <p:cNvSpPr txBox="1"/>
          <p:nvPr/>
        </p:nvSpPr>
        <p:spPr>
          <a:xfrm>
            <a:off x="6082799" y="3959671"/>
            <a:ext cx="2652713" cy="369332"/>
          </a:xfrm>
          <a:prstGeom prst="rect">
            <a:avLst/>
          </a:prstGeom>
          <a:solidFill>
            <a:schemeClr val="accent1"/>
          </a:solidFill>
          <a:ln w="19050">
            <a:solidFill>
              <a:schemeClr val="accent1"/>
            </a:solidFill>
          </a:ln>
        </p:spPr>
        <p:txBody>
          <a:bodyPr wrap="square" rtlCol="0">
            <a:spAutoFit/>
          </a:bodyPr>
          <a:lstStyle/>
          <a:p>
            <a:r>
              <a:rPr lang="en-CA" dirty="0" smtClean="0"/>
              <a:t>Get the last element of x</a:t>
            </a:r>
          </a:p>
        </p:txBody>
      </p:sp>
    </p:spTree>
    <p:extLst>
      <p:ext uri="{BB962C8B-B14F-4D97-AF65-F5344CB8AC3E}">
        <p14:creationId xmlns:p14="http://schemas.microsoft.com/office/powerpoint/2010/main" val="668408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You can also access a range of elements in a vector using array slicing</a:t>
            </a:r>
          </a:p>
          <a:p>
            <a:endParaRPr lang="en-CA" dirty="0"/>
          </a:p>
          <a:p>
            <a:endParaRPr lang="en-CA" dirty="0" smtClean="0"/>
          </a:p>
          <a:p>
            <a:endParaRPr lang="en-CA" dirty="0"/>
          </a:p>
          <a:p>
            <a:r>
              <a:rPr lang="en-CA" dirty="0" smtClean="0"/>
              <a:t>600:607 is shorthand for 600:1:607, and is equivalent to the vector [600, 601, 602, 603, 604, 605, 606, 607], so slicing is just indexing using another vector</a:t>
            </a:r>
          </a:p>
          <a:p>
            <a:r>
              <a:rPr lang="en-CA" dirty="0" smtClean="0"/>
              <a:t>When indexing with a vector, a new vector is returned containing the elements located at the indices in the indexing vector</a:t>
            </a:r>
          </a:p>
          <a:p>
            <a:endParaRPr lang="en-CA" dirty="0"/>
          </a:p>
        </p:txBody>
      </p:sp>
      <p:pic>
        <p:nvPicPr>
          <p:cNvPr id="4" name="Picture 3"/>
          <p:cNvPicPr>
            <a:picLocks noChangeAspect="1"/>
          </p:cNvPicPr>
          <p:nvPr/>
        </p:nvPicPr>
        <p:blipFill>
          <a:blip r:embed="rId2"/>
          <a:stretch>
            <a:fillRect/>
          </a:stretch>
        </p:blipFill>
        <p:spPr>
          <a:xfrm>
            <a:off x="1352896" y="1214438"/>
            <a:ext cx="6229350" cy="933450"/>
          </a:xfrm>
          <a:prstGeom prst="rect">
            <a:avLst/>
          </a:prstGeom>
        </p:spPr>
      </p:pic>
      <p:sp>
        <p:nvSpPr>
          <p:cNvPr id="9" name="TextBox 8"/>
          <p:cNvSpPr txBox="1"/>
          <p:nvPr/>
        </p:nvSpPr>
        <p:spPr>
          <a:xfrm>
            <a:off x="5403857" y="1034832"/>
            <a:ext cx="5519739" cy="646331"/>
          </a:xfrm>
          <a:prstGeom prst="rect">
            <a:avLst/>
          </a:prstGeom>
          <a:solidFill>
            <a:schemeClr val="accent1"/>
          </a:solidFill>
          <a:ln w="19050">
            <a:solidFill>
              <a:schemeClr val="accent1"/>
            </a:solidFill>
          </a:ln>
        </p:spPr>
        <p:txBody>
          <a:bodyPr wrap="square" rtlCol="0">
            <a:spAutoFit/>
          </a:bodyPr>
          <a:lstStyle/>
          <a:p>
            <a:r>
              <a:rPr lang="en-CA" dirty="0" smtClean="0"/>
              <a:t>Get a vector of all elements of x from 600 to 607 (inclusive)</a:t>
            </a:r>
          </a:p>
        </p:txBody>
      </p:sp>
      <p:pic>
        <p:nvPicPr>
          <p:cNvPr id="5" name="Picture 4"/>
          <p:cNvPicPr>
            <a:picLocks noChangeAspect="1"/>
          </p:cNvPicPr>
          <p:nvPr/>
        </p:nvPicPr>
        <p:blipFill>
          <a:blip r:embed="rId3"/>
          <a:stretch>
            <a:fillRect/>
          </a:stretch>
        </p:blipFill>
        <p:spPr>
          <a:xfrm>
            <a:off x="1505296" y="4734562"/>
            <a:ext cx="2962275" cy="1095375"/>
          </a:xfrm>
          <a:prstGeom prst="rect">
            <a:avLst/>
          </a:prstGeom>
          <a:ln w="12700">
            <a:solidFill>
              <a:schemeClr val="tx1"/>
            </a:solidFill>
          </a:ln>
        </p:spPr>
      </p:pic>
      <p:sp>
        <p:nvSpPr>
          <p:cNvPr id="10" name="TextBox 9"/>
          <p:cNvSpPr txBox="1"/>
          <p:nvPr/>
        </p:nvSpPr>
        <p:spPr>
          <a:xfrm>
            <a:off x="4822376" y="4841529"/>
            <a:ext cx="5519739" cy="646331"/>
          </a:xfrm>
          <a:prstGeom prst="rect">
            <a:avLst/>
          </a:prstGeom>
          <a:solidFill>
            <a:schemeClr val="accent1"/>
          </a:solidFill>
          <a:ln w="19050">
            <a:solidFill>
              <a:schemeClr val="accent1"/>
            </a:solidFill>
          </a:ln>
        </p:spPr>
        <p:txBody>
          <a:bodyPr wrap="square" rtlCol="0">
            <a:spAutoFit/>
          </a:bodyPr>
          <a:lstStyle/>
          <a:p>
            <a:r>
              <a:rPr lang="en-CA" dirty="0" smtClean="0"/>
              <a:t>Get a vector of elements of x at indices 2, 5, 1 (in that order)</a:t>
            </a:r>
          </a:p>
        </p:txBody>
      </p:sp>
    </p:spTree>
    <p:extLst>
      <p:ext uri="{BB962C8B-B14F-4D97-AF65-F5344CB8AC3E}">
        <p14:creationId xmlns:p14="http://schemas.microsoft.com/office/powerpoint/2010/main" val="32446018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A matrix can be created by entering comma or space separated rows of numbers separated by semicolons within square brackets:</a:t>
            </a:r>
          </a:p>
          <a:p>
            <a:endParaRPr lang="en-CA" dirty="0"/>
          </a:p>
          <a:p>
            <a:endParaRPr lang="en-CA" dirty="0" smtClean="0"/>
          </a:p>
          <a:p>
            <a:endParaRPr lang="en-CA" dirty="0"/>
          </a:p>
          <a:p>
            <a:r>
              <a:rPr lang="en-CA" dirty="0" smtClean="0"/>
              <a:t>It can also be created with zeros, ones, rand:</a:t>
            </a:r>
          </a:p>
          <a:p>
            <a:endParaRPr lang="en-CA" dirty="0"/>
          </a:p>
          <a:p>
            <a:endParaRPr lang="en-CA" dirty="0" smtClean="0"/>
          </a:p>
          <a:p>
            <a:endParaRPr lang="en-CA" dirty="0"/>
          </a:p>
          <a:p>
            <a:r>
              <a:rPr lang="en-CA" dirty="0" smtClean="0"/>
              <a:t>You can create an </a:t>
            </a:r>
            <a:r>
              <a:rPr lang="en-CA" i="1" dirty="0" smtClean="0"/>
              <a:t>n</a:t>
            </a:r>
            <a:r>
              <a:rPr lang="en-CA" dirty="0" smtClean="0"/>
              <a:t> x </a:t>
            </a:r>
            <a:r>
              <a:rPr lang="en-CA" i="1" dirty="0" smtClean="0"/>
              <a:t>n</a:t>
            </a:r>
            <a:r>
              <a:rPr lang="en-CA" dirty="0" smtClean="0"/>
              <a:t> identity matrix:</a:t>
            </a:r>
          </a:p>
          <a:p>
            <a:endParaRPr lang="en-CA" dirty="0" smtClean="0"/>
          </a:p>
          <a:p>
            <a:endParaRPr lang="en-CA" dirty="0"/>
          </a:p>
        </p:txBody>
      </p:sp>
      <p:pic>
        <p:nvPicPr>
          <p:cNvPr id="2" name="Picture 1"/>
          <p:cNvPicPr>
            <a:picLocks noChangeAspect="1"/>
          </p:cNvPicPr>
          <p:nvPr/>
        </p:nvPicPr>
        <p:blipFill>
          <a:blip r:embed="rId2"/>
          <a:stretch>
            <a:fillRect/>
          </a:stretch>
        </p:blipFill>
        <p:spPr>
          <a:xfrm>
            <a:off x="2045451" y="1502612"/>
            <a:ext cx="1733550" cy="1076325"/>
          </a:xfrm>
          <a:prstGeom prst="rect">
            <a:avLst/>
          </a:prstGeom>
          <a:ln w="12700">
            <a:solidFill>
              <a:schemeClr val="tx1"/>
            </a:solidFill>
          </a:ln>
        </p:spPr>
      </p:pic>
      <p:pic>
        <p:nvPicPr>
          <p:cNvPr id="4" name="Picture 3"/>
          <p:cNvPicPr>
            <a:picLocks noChangeAspect="1"/>
          </p:cNvPicPr>
          <p:nvPr/>
        </p:nvPicPr>
        <p:blipFill>
          <a:blip r:embed="rId3"/>
          <a:stretch>
            <a:fillRect/>
          </a:stretch>
        </p:blipFill>
        <p:spPr>
          <a:xfrm>
            <a:off x="1264401" y="3468659"/>
            <a:ext cx="2514600" cy="1466850"/>
          </a:xfrm>
          <a:prstGeom prst="rect">
            <a:avLst/>
          </a:prstGeom>
          <a:ln w="12700">
            <a:solidFill>
              <a:schemeClr val="tx1"/>
            </a:solidFill>
          </a:ln>
        </p:spPr>
      </p:pic>
      <p:pic>
        <p:nvPicPr>
          <p:cNvPr id="5" name="Picture 4"/>
          <p:cNvPicPr>
            <a:picLocks noChangeAspect="1"/>
          </p:cNvPicPr>
          <p:nvPr/>
        </p:nvPicPr>
        <p:blipFill>
          <a:blip r:embed="rId4"/>
          <a:stretch>
            <a:fillRect/>
          </a:stretch>
        </p:blipFill>
        <p:spPr>
          <a:xfrm>
            <a:off x="4582304" y="3468659"/>
            <a:ext cx="1514475" cy="1200150"/>
          </a:xfrm>
          <a:prstGeom prst="rect">
            <a:avLst/>
          </a:prstGeom>
          <a:ln w="12700">
            <a:solidFill>
              <a:schemeClr val="tx1"/>
            </a:solidFill>
          </a:ln>
        </p:spPr>
      </p:pic>
      <p:pic>
        <p:nvPicPr>
          <p:cNvPr id="6" name="Picture 5"/>
          <p:cNvPicPr>
            <a:picLocks noChangeAspect="1"/>
          </p:cNvPicPr>
          <p:nvPr/>
        </p:nvPicPr>
        <p:blipFill>
          <a:blip r:embed="rId5"/>
          <a:stretch>
            <a:fillRect/>
          </a:stretch>
        </p:blipFill>
        <p:spPr>
          <a:xfrm>
            <a:off x="7534101" y="3468659"/>
            <a:ext cx="1828800" cy="1219200"/>
          </a:xfrm>
          <a:prstGeom prst="rect">
            <a:avLst/>
          </a:prstGeom>
          <a:ln w="12700">
            <a:solidFill>
              <a:schemeClr val="tx1"/>
            </a:solidFill>
          </a:ln>
        </p:spPr>
      </p:pic>
      <p:pic>
        <p:nvPicPr>
          <p:cNvPr id="7" name="Picture 6"/>
          <p:cNvPicPr>
            <a:picLocks noChangeAspect="1"/>
          </p:cNvPicPr>
          <p:nvPr/>
        </p:nvPicPr>
        <p:blipFill>
          <a:blip r:embed="rId6"/>
          <a:stretch>
            <a:fillRect/>
          </a:stretch>
        </p:blipFill>
        <p:spPr>
          <a:xfrm>
            <a:off x="7241684" y="5102715"/>
            <a:ext cx="2047875" cy="1457325"/>
          </a:xfrm>
          <a:prstGeom prst="rect">
            <a:avLst/>
          </a:prstGeom>
          <a:ln w="12700">
            <a:solidFill>
              <a:schemeClr val="tx1"/>
            </a:solidFill>
          </a:ln>
        </p:spPr>
      </p:pic>
    </p:spTree>
    <p:extLst>
      <p:ext uri="{BB962C8B-B14F-4D97-AF65-F5344CB8AC3E}">
        <p14:creationId xmlns:p14="http://schemas.microsoft.com/office/powerpoint/2010/main" val="955151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12011"/>
            <a:ext cx="10220325" cy="5819516"/>
          </a:xfrm>
        </p:spPr>
        <p:txBody>
          <a:bodyPr>
            <a:normAutofit/>
          </a:bodyPr>
          <a:lstStyle/>
          <a:p>
            <a:r>
              <a:rPr lang="en-CA" dirty="0" smtClean="0"/>
              <a:t>The computers in the lab all have MATLAB already installed</a:t>
            </a:r>
          </a:p>
          <a:p>
            <a:r>
              <a:rPr lang="en-CA" dirty="0" smtClean="0"/>
              <a:t>As a student at Carleton University, you can download and install MATLAB on your personal computer (Windows, Mac, or Linux)</a:t>
            </a:r>
          </a:p>
          <a:p>
            <a:r>
              <a:rPr lang="en-CA" dirty="0" smtClean="0"/>
              <a:t>More information: </a:t>
            </a:r>
            <a:r>
              <a:rPr lang="en-CA" dirty="0">
                <a:hlinkClick r:id="rId2"/>
              </a:rPr>
              <a:t>https://carleton.ca/its/all-services/computers/site-licensed-software/matlab-students/</a:t>
            </a:r>
            <a:endParaRPr lang="en-CA" dirty="0" smtClean="0"/>
          </a:p>
          <a:p>
            <a:pPr marL="0" indent="0">
              <a:buNone/>
            </a:pPr>
            <a:endParaRPr lang="en-CA" dirty="0"/>
          </a:p>
        </p:txBody>
      </p:sp>
    </p:spTree>
    <p:extLst>
      <p:ext uri="{BB962C8B-B14F-4D97-AF65-F5344CB8AC3E}">
        <p14:creationId xmlns:p14="http://schemas.microsoft.com/office/powerpoint/2010/main" val="2937189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You can transpose a matrix, find its inverse (if it has one), find the determinant:</a:t>
            </a:r>
          </a:p>
          <a:p>
            <a:endParaRPr lang="en-CA" dirty="0"/>
          </a:p>
          <a:p>
            <a:pPr marL="0" indent="0">
              <a:buNone/>
            </a:pPr>
            <a:endParaRPr lang="en-CA" dirty="0" smtClean="0"/>
          </a:p>
          <a:p>
            <a:endParaRPr lang="en-CA" dirty="0"/>
          </a:p>
        </p:txBody>
      </p:sp>
      <p:pic>
        <p:nvPicPr>
          <p:cNvPr id="8" name="Picture 7"/>
          <p:cNvPicPr>
            <a:picLocks noChangeAspect="1"/>
          </p:cNvPicPr>
          <p:nvPr/>
        </p:nvPicPr>
        <p:blipFill>
          <a:blip r:embed="rId2"/>
          <a:stretch>
            <a:fillRect/>
          </a:stretch>
        </p:blipFill>
        <p:spPr>
          <a:xfrm>
            <a:off x="4785826" y="971550"/>
            <a:ext cx="2209800" cy="5886450"/>
          </a:xfrm>
          <a:prstGeom prst="rect">
            <a:avLst/>
          </a:prstGeom>
          <a:ln w="12700">
            <a:solidFill>
              <a:schemeClr val="tx1"/>
            </a:solidFill>
          </a:ln>
        </p:spPr>
      </p:pic>
    </p:spTree>
    <p:extLst>
      <p:ext uri="{BB962C8B-B14F-4D97-AF65-F5344CB8AC3E}">
        <p14:creationId xmlns:p14="http://schemas.microsoft.com/office/powerpoint/2010/main" val="2027527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67266" y="443172"/>
            <a:ext cx="6096000" cy="5109091"/>
          </a:xfrm>
          <a:prstGeom prst="rect">
            <a:avLst/>
          </a:prstGeom>
        </p:spPr>
        <p:txBody>
          <a:bodyPr>
            <a:spAutoFit/>
          </a:bodyPr>
          <a:lstStyle/>
          <a:p>
            <a:pPr marL="457200" indent="-457200">
              <a:buFont typeface="Arial" panose="020B0604020202020204" pitchFamily="34" charset="0"/>
              <a:buChar char="•"/>
            </a:pPr>
            <a:r>
              <a:rPr lang="en-CA" sz="2800" dirty="0"/>
              <a:t>But the other summary statistics return a vector of the statistics for each column of the matrix</a:t>
            </a:r>
            <a:r>
              <a:rPr lang="en-CA" sz="2800" dirty="0" smtClean="0"/>
              <a:t>:</a:t>
            </a:r>
          </a:p>
          <a:p>
            <a:pPr marL="457200" indent="-457200">
              <a:buFont typeface="Arial" panose="020B0604020202020204" pitchFamily="34" charset="0"/>
              <a:buChar char="•"/>
            </a:pPr>
            <a:endParaRPr lang="en-CA" sz="2800" dirty="0"/>
          </a:p>
          <a:p>
            <a:pPr marL="457200" indent="-457200">
              <a:buFont typeface="Arial" panose="020B0604020202020204" pitchFamily="34" charset="0"/>
              <a:buChar char="•"/>
            </a:pPr>
            <a:endParaRPr lang="en-CA" sz="2800" dirty="0" smtClean="0"/>
          </a:p>
          <a:p>
            <a:pPr marL="457200" indent="-457200">
              <a:buFont typeface="Arial" panose="020B0604020202020204" pitchFamily="34" charset="0"/>
              <a:buChar char="•"/>
            </a:pPr>
            <a:endParaRPr lang="en-CA" sz="2800" dirty="0"/>
          </a:p>
          <a:p>
            <a:pPr marL="457200" indent="-457200">
              <a:buFont typeface="Arial" panose="020B0604020202020204" pitchFamily="34" charset="0"/>
              <a:buChar char="•"/>
            </a:pPr>
            <a:endParaRPr lang="en-CA" sz="2800" dirty="0" smtClean="0"/>
          </a:p>
          <a:p>
            <a:pPr marL="457200" indent="-457200">
              <a:buFont typeface="Arial" panose="020B0604020202020204" pitchFamily="34" charset="0"/>
              <a:buChar char="•"/>
            </a:pPr>
            <a:endParaRPr lang="en-CA" sz="2800" dirty="0"/>
          </a:p>
          <a:p>
            <a:pPr marL="457200" indent="-457200">
              <a:buFont typeface="Arial" panose="020B0604020202020204" pitchFamily="34" charset="0"/>
              <a:buChar char="•"/>
            </a:pPr>
            <a:r>
              <a:rPr lang="en-CA" sz="2800" dirty="0" smtClean="0"/>
              <a:t>Or you can get the statistics of each row:</a:t>
            </a:r>
          </a:p>
          <a:p>
            <a:pPr marL="457200" indent="-457200">
              <a:buFont typeface="Arial" panose="020B0604020202020204" pitchFamily="34" charset="0"/>
              <a:buChar char="•"/>
            </a:pPr>
            <a:endParaRPr lang="en-CA" sz="2800" dirty="0"/>
          </a:p>
          <a:p>
            <a:endParaRPr lang="en-CA" dirty="0"/>
          </a:p>
        </p:txBody>
      </p:sp>
      <p:sp>
        <p:nvSpPr>
          <p:cNvPr id="3" name="Content Placeholder 2"/>
          <p:cNvSpPr>
            <a:spLocks noGrp="1"/>
          </p:cNvSpPr>
          <p:nvPr>
            <p:ph idx="1"/>
          </p:nvPr>
        </p:nvSpPr>
        <p:spPr>
          <a:xfrm>
            <a:off x="971550" y="443172"/>
            <a:ext cx="3955013" cy="5819516"/>
          </a:xfrm>
        </p:spPr>
        <p:txBody>
          <a:bodyPr/>
          <a:lstStyle/>
          <a:p>
            <a:r>
              <a:rPr lang="en-CA" dirty="0" smtClean="0"/>
              <a:t>Determining the number of elements in a matrix is the done the same way as for a vector:</a:t>
            </a:r>
          </a:p>
          <a:p>
            <a:endParaRPr lang="en-CA" dirty="0"/>
          </a:p>
          <a:p>
            <a:endParaRPr lang="en-CA" dirty="0" smtClean="0"/>
          </a:p>
          <a:p>
            <a:endParaRPr lang="en-CA" dirty="0"/>
          </a:p>
          <a:p>
            <a:pPr marL="0" indent="0">
              <a:buNone/>
            </a:pPr>
            <a:endParaRPr lang="en-CA" dirty="0"/>
          </a:p>
          <a:p>
            <a:pPr marL="0" indent="0">
              <a:buNone/>
            </a:pPr>
            <a:endParaRPr lang="en-CA" dirty="0" smtClean="0"/>
          </a:p>
          <a:p>
            <a:endParaRPr lang="en-CA" dirty="0"/>
          </a:p>
        </p:txBody>
      </p:sp>
      <p:pic>
        <p:nvPicPr>
          <p:cNvPr id="2" name="Picture 1"/>
          <p:cNvPicPr>
            <a:picLocks noChangeAspect="1"/>
          </p:cNvPicPr>
          <p:nvPr/>
        </p:nvPicPr>
        <p:blipFill>
          <a:blip r:embed="rId2"/>
          <a:stretch>
            <a:fillRect/>
          </a:stretch>
        </p:blipFill>
        <p:spPr>
          <a:xfrm>
            <a:off x="1505047" y="2469793"/>
            <a:ext cx="1724025" cy="2105025"/>
          </a:xfrm>
          <a:prstGeom prst="rect">
            <a:avLst/>
          </a:prstGeom>
          <a:ln w="12700">
            <a:solidFill>
              <a:schemeClr val="tx1"/>
            </a:solidFill>
          </a:ln>
        </p:spPr>
      </p:pic>
      <p:pic>
        <p:nvPicPr>
          <p:cNvPr id="4" name="Picture 3"/>
          <p:cNvPicPr>
            <a:picLocks noChangeAspect="1"/>
          </p:cNvPicPr>
          <p:nvPr/>
        </p:nvPicPr>
        <p:blipFill>
          <a:blip r:embed="rId3"/>
          <a:stretch>
            <a:fillRect/>
          </a:stretch>
        </p:blipFill>
        <p:spPr>
          <a:xfrm>
            <a:off x="6696464" y="1884103"/>
            <a:ext cx="2419350" cy="1952625"/>
          </a:xfrm>
          <a:prstGeom prst="rect">
            <a:avLst/>
          </a:prstGeom>
          <a:ln w="12700">
            <a:solidFill>
              <a:schemeClr val="tx1"/>
            </a:solidFill>
          </a:ln>
        </p:spPr>
      </p:pic>
      <p:pic>
        <p:nvPicPr>
          <p:cNvPr id="6" name="Picture 5"/>
          <p:cNvPicPr>
            <a:picLocks noChangeAspect="1"/>
          </p:cNvPicPr>
          <p:nvPr/>
        </p:nvPicPr>
        <p:blipFill>
          <a:blip r:embed="rId4"/>
          <a:stretch>
            <a:fillRect/>
          </a:stretch>
        </p:blipFill>
        <p:spPr>
          <a:xfrm>
            <a:off x="7668014" y="5018863"/>
            <a:ext cx="1447800" cy="1066800"/>
          </a:xfrm>
          <a:prstGeom prst="rect">
            <a:avLst/>
          </a:prstGeom>
          <a:ln w="12700">
            <a:solidFill>
              <a:schemeClr val="tx1"/>
            </a:solidFill>
          </a:ln>
        </p:spPr>
      </p:pic>
      <p:sp>
        <p:nvSpPr>
          <p:cNvPr id="7" name="TextBox 6"/>
          <p:cNvSpPr txBox="1"/>
          <p:nvPr/>
        </p:nvSpPr>
        <p:spPr>
          <a:xfrm>
            <a:off x="4852113" y="5820165"/>
            <a:ext cx="2462213" cy="646331"/>
          </a:xfrm>
          <a:prstGeom prst="rect">
            <a:avLst/>
          </a:prstGeom>
          <a:solidFill>
            <a:schemeClr val="accent1"/>
          </a:solidFill>
          <a:ln w="19050">
            <a:solidFill>
              <a:schemeClr val="accent1"/>
            </a:solidFill>
          </a:ln>
        </p:spPr>
        <p:txBody>
          <a:bodyPr wrap="square" rtlCol="0">
            <a:spAutoFit/>
          </a:bodyPr>
          <a:lstStyle/>
          <a:p>
            <a:r>
              <a:rPr lang="en-CA" dirty="0" smtClean="0"/>
              <a:t>mean(A, 1) is the same as mean(A)</a:t>
            </a:r>
          </a:p>
        </p:txBody>
      </p:sp>
    </p:spTree>
    <p:extLst>
      <p:ext uri="{BB962C8B-B14F-4D97-AF65-F5344CB8AC3E}">
        <p14:creationId xmlns:p14="http://schemas.microsoft.com/office/powerpoint/2010/main" val="25004601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9478736" cy="5819516"/>
          </a:xfrm>
        </p:spPr>
        <p:txBody>
          <a:bodyPr/>
          <a:lstStyle/>
          <a:p>
            <a:r>
              <a:rPr lang="en-CA" dirty="0" smtClean="0"/>
              <a:t>To get the sum, mean, max for all elements of a matrix, you can apply the functions two times:</a:t>
            </a:r>
          </a:p>
          <a:p>
            <a:endParaRPr lang="en-CA" dirty="0"/>
          </a:p>
          <a:p>
            <a:endParaRPr lang="en-CA" dirty="0" smtClean="0"/>
          </a:p>
          <a:p>
            <a:endParaRPr lang="en-CA" dirty="0"/>
          </a:p>
          <a:p>
            <a:endParaRPr lang="en-CA" dirty="0" smtClean="0"/>
          </a:p>
          <a:p>
            <a:r>
              <a:rPr lang="en-CA" dirty="0" smtClean="0"/>
              <a:t>With the standard deviation you need to be a little more careful since the standard deviation of the standard deviations of subsets is not equal to the standard deviation of the entire set. The matrix needs to be reshaped into a vector first. E.g.:</a:t>
            </a:r>
          </a:p>
          <a:p>
            <a:endParaRPr lang="en-CA" dirty="0"/>
          </a:p>
          <a:p>
            <a:endParaRPr lang="en-CA" dirty="0" smtClean="0"/>
          </a:p>
          <a:p>
            <a:endParaRPr lang="en-CA" dirty="0"/>
          </a:p>
          <a:p>
            <a:pPr marL="0" indent="0">
              <a:buNone/>
            </a:pPr>
            <a:endParaRPr lang="en-CA" dirty="0"/>
          </a:p>
          <a:p>
            <a:pPr marL="0" indent="0">
              <a:buNone/>
            </a:pPr>
            <a:endParaRPr lang="en-CA" dirty="0" smtClean="0"/>
          </a:p>
          <a:p>
            <a:endParaRPr lang="en-CA" dirty="0"/>
          </a:p>
        </p:txBody>
      </p:sp>
      <p:pic>
        <p:nvPicPr>
          <p:cNvPr id="7" name="Picture 6"/>
          <p:cNvPicPr>
            <a:picLocks noChangeAspect="1"/>
          </p:cNvPicPr>
          <p:nvPr/>
        </p:nvPicPr>
        <p:blipFill>
          <a:blip r:embed="rId2"/>
          <a:stretch>
            <a:fillRect/>
          </a:stretch>
        </p:blipFill>
        <p:spPr>
          <a:xfrm>
            <a:off x="4704086" y="1409830"/>
            <a:ext cx="1533525" cy="1943100"/>
          </a:xfrm>
          <a:prstGeom prst="rect">
            <a:avLst/>
          </a:prstGeom>
          <a:ln w="12700">
            <a:solidFill>
              <a:schemeClr val="tx1"/>
            </a:solidFill>
          </a:ln>
        </p:spPr>
      </p:pic>
      <p:pic>
        <p:nvPicPr>
          <p:cNvPr id="8" name="Picture 7"/>
          <p:cNvPicPr>
            <a:picLocks noChangeAspect="1"/>
          </p:cNvPicPr>
          <p:nvPr/>
        </p:nvPicPr>
        <p:blipFill>
          <a:blip r:embed="rId3"/>
          <a:stretch>
            <a:fillRect/>
          </a:stretch>
        </p:blipFill>
        <p:spPr>
          <a:xfrm>
            <a:off x="4467905" y="5074201"/>
            <a:ext cx="2486025" cy="1076325"/>
          </a:xfrm>
          <a:prstGeom prst="rect">
            <a:avLst/>
          </a:prstGeom>
          <a:ln w="12700">
            <a:solidFill>
              <a:schemeClr val="tx1"/>
            </a:solidFill>
          </a:ln>
        </p:spPr>
      </p:pic>
    </p:spTree>
    <p:extLst>
      <p:ext uri="{BB962C8B-B14F-4D97-AF65-F5344CB8AC3E}">
        <p14:creationId xmlns:p14="http://schemas.microsoft.com/office/powerpoint/2010/main" val="32866138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9478736" cy="667171"/>
          </a:xfrm>
        </p:spPr>
        <p:txBody>
          <a:bodyPr/>
          <a:lstStyle/>
          <a:p>
            <a:r>
              <a:rPr lang="en-CA" dirty="0" smtClean="0"/>
              <a:t>Math functions also accept matrices as arguments:</a:t>
            </a:r>
          </a:p>
          <a:p>
            <a:endParaRPr lang="en-CA" dirty="0"/>
          </a:p>
          <a:p>
            <a:endParaRPr lang="en-CA" dirty="0" smtClean="0"/>
          </a:p>
          <a:p>
            <a:endParaRPr lang="en-CA" dirty="0"/>
          </a:p>
          <a:p>
            <a:pPr marL="0" indent="0">
              <a:buNone/>
            </a:pPr>
            <a:endParaRPr lang="en-CA" dirty="0"/>
          </a:p>
          <a:p>
            <a:pPr marL="0" indent="0">
              <a:buNone/>
            </a:pPr>
            <a:endParaRPr lang="en-CA" dirty="0" smtClean="0"/>
          </a:p>
          <a:p>
            <a:endParaRPr lang="en-CA" dirty="0"/>
          </a:p>
        </p:txBody>
      </p:sp>
      <p:pic>
        <p:nvPicPr>
          <p:cNvPr id="2" name="Picture 1"/>
          <p:cNvPicPr>
            <a:picLocks noChangeAspect="1"/>
          </p:cNvPicPr>
          <p:nvPr/>
        </p:nvPicPr>
        <p:blipFill>
          <a:blip r:embed="rId2"/>
          <a:stretch>
            <a:fillRect/>
          </a:stretch>
        </p:blipFill>
        <p:spPr>
          <a:xfrm>
            <a:off x="4266519" y="1464906"/>
            <a:ext cx="2352675" cy="1228725"/>
          </a:xfrm>
          <a:prstGeom prst="rect">
            <a:avLst/>
          </a:prstGeom>
          <a:ln w="12700">
            <a:solidFill>
              <a:schemeClr val="tx1"/>
            </a:solidFill>
          </a:ln>
        </p:spPr>
      </p:pic>
    </p:spTree>
    <p:extLst>
      <p:ext uri="{BB962C8B-B14F-4D97-AF65-F5344CB8AC3E}">
        <p14:creationId xmlns:p14="http://schemas.microsoft.com/office/powerpoint/2010/main" val="2546989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9478736" cy="850051"/>
          </a:xfrm>
        </p:spPr>
        <p:txBody>
          <a:bodyPr>
            <a:normAutofit fontScale="92500" lnSpcReduction="20000"/>
          </a:bodyPr>
          <a:lstStyle/>
          <a:p>
            <a:r>
              <a:rPr lang="en-CA" dirty="0" smtClean="0"/>
              <a:t>Matrices can be indexed and sliced</a:t>
            </a:r>
          </a:p>
          <a:p>
            <a:r>
              <a:rPr lang="en-US" dirty="0"/>
              <a:t>‘:’ means all rows (or all columns)</a:t>
            </a:r>
          </a:p>
          <a:p>
            <a:endParaRPr lang="en-CA" dirty="0" smtClean="0"/>
          </a:p>
          <a:p>
            <a:endParaRPr lang="en-CA" dirty="0"/>
          </a:p>
          <a:p>
            <a:endParaRPr lang="en-CA" dirty="0" smtClean="0"/>
          </a:p>
          <a:p>
            <a:endParaRPr lang="en-CA" dirty="0"/>
          </a:p>
          <a:p>
            <a:pPr marL="0" indent="0">
              <a:buNone/>
            </a:pPr>
            <a:endParaRPr lang="en-CA" dirty="0"/>
          </a:p>
          <a:p>
            <a:pPr marL="0" indent="0">
              <a:buNone/>
            </a:pPr>
            <a:endParaRPr lang="en-CA" dirty="0" smtClean="0"/>
          </a:p>
          <a:p>
            <a:endParaRPr lang="en-CA" dirty="0"/>
          </a:p>
        </p:txBody>
      </p:sp>
      <p:pic>
        <p:nvPicPr>
          <p:cNvPr id="4" name="Picture 3"/>
          <p:cNvPicPr>
            <a:picLocks noChangeAspect="1"/>
          </p:cNvPicPr>
          <p:nvPr/>
        </p:nvPicPr>
        <p:blipFill>
          <a:blip r:embed="rId2"/>
          <a:stretch>
            <a:fillRect/>
          </a:stretch>
        </p:blipFill>
        <p:spPr>
          <a:xfrm>
            <a:off x="5530597" y="1293223"/>
            <a:ext cx="3371850" cy="4914900"/>
          </a:xfrm>
          <a:prstGeom prst="rect">
            <a:avLst/>
          </a:prstGeom>
          <a:ln w="12700">
            <a:solidFill>
              <a:schemeClr val="tx1"/>
            </a:solidFill>
          </a:ln>
        </p:spPr>
      </p:pic>
      <p:sp>
        <p:nvSpPr>
          <p:cNvPr id="5" name="TextBox 4"/>
          <p:cNvSpPr txBox="1"/>
          <p:nvPr/>
        </p:nvSpPr>
        <p:spPr>
          <a:xfrm>
            <a:off x="7671340" y="2865722"/>
            <a:ext cx="3587281" cy="369332"/>
          </a:xfrm>
          <a:prstGeom prst="rect">
            <a:avLst/>
          </a:prstGeom>
          <a:solidFill>
            <a:schemeClr val="accent1"/>
          </a:solidFill>
          <a:ln w="19050">
            <a:solidFill>
              <a:schemeClr val="accent1"/>
            </a:solidFill>
          </a:ln>
        </p:spPr>
        <p:txBody>
          <a:bodyPr wrap="square" rtlCol="0">
            <a:spAutoFit/>
          </a:bodyPr>
          <a:lstStyle/>
          <a:p>
            <a:r>
              <a:rPr lang="en-CA" dirty="0" smtClean="0"/>
              <a:t>Get the element in row 2, column 1</a:t>
            </a:r>
          </a:p>
        </p:txBody>
      </p:sp>
      <p:sp>
        <p:nvSpPr>
          <p:cNvPr id="6" name="TextBox 5"/>
          <p:cNvSpPr txBox="1"/>
          <p:nvPr/>
        </p:nvSpPr>
        <p:spPr>
          <a:xfrm>
            <a:off x="7671339" y="3902225"/>
            <a:ext cx="2714481" cy="369332"/>
          </a:xfrm>
          <a:prstGeom prst="rect">
            <a:avLst/>
          </a:prstGeom>
          <a:solidFill>
            <a:schemeClr val="accent1"/>
          </a:solidFill>
          <a:ln w="19050">
            <a:solidFill>
              <a:schemeClr val="accent1"/>
            </a:solidFill>
          </a:ln>
        </p:spPr>
        <p:txBody>
          <a:bodyPr wrap="square" rtlCol="0">
            <a:spAutoFit/>
          </a:bodyPr>
          <a:lstStyle/>
          <a:p>
            <a:r>
              <a:rPr lang="en-CA" dirty="0" smtClean="0"/>
              <a:t>Get all rows of column 3</a:t>
            </a:r>
          </a:p>
        </p:txBody>
      </p:sp>
      <p:sp>
        <p:nvSpPr>
          <p:cNvPr id="7" name="TextBox 6"/>
          <p:cNvSpPr txBox="1"/>
          <p:nvPr/>
        </p:nvSpPr>
        <p:spPr>
          <a:xfrm>
            <a:off x="8131651" y="5055174"/>
            <a:ext cx="3126970" cy="369332"/>
          </a:xfrm>
          <a:prstGeom prst="rect">
            <a:avLst/>
          </a:prstGeom>
          <a:solidFill>
            <a:schemeClr val="accent1"/>
          </a:solidFill>
          <a:ln w="19050">
            <a:solidFill>
              <a:schemeClr val="accent1"/>
            </a:solidFill>
          </a:ln>
        </p:spPr>
        <p:txBody>
          <a:bodyPr wrap="square" rtlCol="0">
            <a:spAutoFit/>
          </a:bodyPr>
          <a:lstStyle/>
          <a:p>
            <a:r>
              <a:rPr lang="en-CA" dirty="0" smtClean="0"/>
              <a:t>Get all columns of rows 1 to 2</a:t>
            </a:r>
          </a:p>
        </p:txBody>
      </p:sp>
    </p:spTree>
    <p:extLst>
      <p:ext uri="{BB962C8B-B14F-4D97-AF65-F5344CB8AC3E}">
        <p14:creationId xmlns:p14="http://schemas.microsoft.com/office/powerpoint/2010/main" val="16920501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9478736" cy="844452"/>
          </a:xfrm>
        </p:spPr>
        <p:txBody>
          <a:bodyPr>
            <a:normAutofit lnSpcReduction="10000"/>
          </a:bodyPr>
          <a:lstStyle/>
          <a:p>
            <a:r>
              <a:rPr lang="en-CA" dirty="0" smtClean="0"/>
              <a:t>A matrix can be multiplied with a vector or a matrix multiplied with another matrix, as long as the dimensions are compatible</a:t>
            </a:r>
          </a:p>
          <a:p>
            <a:endParaRPr lang="en-CA" dirty="0"/>
          </a:p>
          <a:p>
            <a:endParaRPr lang="en-CA" dirty="0" smtClean="0"/>
          </a:p>
          <a:p>
            <a:endParaRPr lang="en-CA" dirty="0"/>
          </a:p>
          <a:p>
            <a:pPr marL="0" indent="0">
              <a:buNone/>
            </a:pPr>
            <a:endParaRPr lang="en-CA" dirty="0"/>
          </a:p>
          <a:p>
            <a:pPr marL="0" indent="0">
              <a:buNone/>
            </a:pPr>
            <a:endParaRPr lang="en-CA" dirty="0" smtClean="0"/>
          </a:p>
          <a:p>
            <a:endParaRPr lang="en-CA" dirty="0"/>
          </a:p>
        </p:txBody>
      </p:sp>
      <p:pic>
        <p:nvPicPr>
          <p:cNvPr id="2" name="Picture 1"/>
          <p:cNvPicPr>
            <a:picLocks noChangeAspect="1"/>
          </p:cNvPicPr>
          <p:nvPr/>
        </p:nvPicPr>
        <p:blipFill>
          <a:blip r:embed="rId2"/>
          <a:stretch>
            <a:fillRect/>
          </a:stretch>
        </p:blipFill>
        <p:spPr>
          <a:xfrm>
            <a:off x="2154983" y="2276086"/>
            <a:ext cx="2171700" cy="1428750"/>
          </a:xfrm>
          <a:prstGeom prst="rect">
            <a:avLst/>
          </a:prstGeom>
          <a:ln w="12700">
            <a:solidFill>
              <a:schemeClr val="tx1"/>
            </a:solidFill>
          </a:ln>
        </p:spPr>
      </p:pic>
      <p:pic>
        <p:nvPicPr>
          <p:cNvPr id="8" name="Picture 7"/>
          <p:cNvPicPr>
            <a:picLocks noChangeAspect="1"/>
          </p:cNvPicPr>
          <p:nvPr/>
        </p:nvPicPr>
        <p:blipFill>
          <a:blip r:embed="rId3"/>
          <a:stretch>
            <a:fillRect/>
          </a:stretch>
        </p:blipFill>
        <p:spPr>
          <a:xfrm>
            <a:off x="6319935" y="2276086"/>
            <a:ext cx="1828800" cy="1228725"/>
          </a:xfrm>
          <a:prstGeom prst="rect">
            <a:avLst/>
          </a:prstGeom>
          <a:ln w="12700">
            <a:solidFill>
              <a:schemeClr val="tx1"/>
            </a:solidFill>
          </a:ln>
        </p:spPr>
      </p:pic>
    </p:spTree>
    <p:extLst>
      <p:ext uri="{BB962C8B-B14F-4D97-AF65-F5344CB8AC3E}">
        <p14:creationId xmlns:p14="http://schemas.microsoft.com/office/powerpoint/2010/main" val="13020381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smtClean="0"/>
              <a:t>Scripts</a:t>
            </a:r>
            <a:endParaRPr lang="en-CA" dirty="0"/>
          </a:p>
        </p:txBody>
      </p:sp>
    </p:spTree>
    <p:extLst>
      <p:ext uri="{BB962C8B-B14F-4D97-AF65-F5344CB8AC3E}">
        <p14:creationId xmlns:p14="http://schemas.microsoft.com/office/powerpoint/2010/main" val="20427644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Except when doing some simple one or two line calculations, entering commands one-by-one in the command window quickly becomes inefficient and tedious, for example, when you realize you need to make a change to a command you entered 10 lines ago</a:t>
            </a:r>
          </a:p>
          <a:p>
            <a:r>
              <a:rPr lang="en-CA" dirty="0" smtClean="0"/>
              <a:t>When performing more complex tasks, such as plotting or data analysis for your experiments, you will want to create a script, which is a file containing all of the commands you need to accomplish your task and in which you can edit any line or add new lines at any point. The commands are executed sequentially when the script is run.</a:t>
            </a:r>
          </a:p>
          <a:p>
            <a:endParaRPr lang="en-CA" dirty="0"/>
          </a:p>
        </p:txBody>
      </p:sp>
    </p:spTree>
    <p:extLst>
      <p:ext uri="{BB962C8B-B14F-4D97-AF65-F5344CB8AC3E}">
        <p14:creationId xmlns:p14="http://schemas.microsoft.com/office/powerpoint/2010/main" val="33682569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To start a new script, click the New Script button in the </a:t>
            </a:r>
            <a:r>
              <a:rPr lang="en-CA" dirty="0" err="1" smtClean="0"/>
              <a:t>toolstrip</a:t>
            </a:r>
            <a:endParaRPr lang="en-CA" dirty="0"/>
          </a:p>
        </p:txBody>
      </p:sp>
      <p:pic>
        <p:nvPicPr>
          <p:cNvPr id="2" name="Picture 1"/>
          <p:cNvPicPr>
            <a:picLocks noChangeAspect="1"/>
          </p:cNvPicPr>
          <p:nvPr/>
        </p:nvPicPr>
        <p:blipFill>
          <a:blip r:embed="rId2"/>
          <a:stretch>
            <a:fillRect/>
          </a:stretch>
        </p:blipFill>
        <p:spPr>
          <a:xfrm>
            <a:off x="1476375" y="1221147"/>
            <a:ext cx="8767762" cy="5555890"/>
          </a:xfrm>
          <a:prstGeom prst="rect">
            <a:avLst/>
          </a:prstGeom>
        </p:spPr>
      </p:pic>
      <p:sp>
        <p:nvSpPr>
          <p:cNvPr id="5" name="Rectangle 4"/>
          <p:cNvSpPr/>
          <p:nvPr/>
        </p:nvSpPr>
        <p:spPr>
          <a:xfrm>
            <a:off x="1588839" y="1790701"/>
            <a:ext cx="354262" cy="6096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69532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smtClean="0"/>
              <a:t>A new Editor window will appear with a new Untitled script</a:t>
            </a:r>
          </a:p>
          <a:p>
            <a:r>
              <a:rPr lang="en-CA" dirty="0" smtClean="0"/>
              <a:t>A Save button will also appear in the </a:t>
            </a:r>
            <a:r>
              <a:rPr lang="en-CA" dirty="0" err="1" smtClean="0"/>
              <a:t>toolstrip</a:t>
            </a:r>
            <a:r>
              <a:rPr lang="en-CA" dirty="0" smtClean="0"/>
              <a:t>. </a:t>
            </a:r>
            <a:endParaRPr lang="en-CA" dirty="0"/>
          </a:p>
        </p:txBody>
      </p:sp>
      <p:pic>
        <p:nvPicPr>
          <p:cNvPr id="4" name="Picture 3"/>
          <p:cNvPicPr>
            <a:picLocks noChangeAspect="1"/>
          </p:cNvPicPr>
          <p:nvPr/>
        </p:nvPicPr>
        <p:blipFill>
          <a:blip r:embed="rId2"/>
          <a:stretch>
            <a:fillRect/>
          </a:stretch>
        </p:blipFill>
        <p:spPr>
          <a:xfrm>
            <a:off x="2209800" y="1687326"/>
            <a:ext cx="9024922" cy="4742049"/>
          </a:xfrm>
          <a:prstGeom prst="rect">
            <a:avLst/>
          </a:prstGeom>
        </p:spPr>
      </p:pic>
      <p:sp>
        <p:nvSpPr>
          <p:cNvPr id="6" name="Rectangle 5"/>
          <p:cNvSpPr/>
          <p:nvPr/>
        </p:nvSpPr>
        <p:spPr>
          <a:xfrm>
            <a:off x="2960439" y="2219326"/>
            <a:ext cx="354262" cy="6096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4171032" y="3176847"/>
            <a:ext cx="3839493" cy="256672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80283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smtClean="0"/>
              <a:t>MATLAB basics</a:t>
            </a:r>
            <a:endParaRPr lang="en-CA" dirty="0"/>
          </a:p>
        </p:txBody>
      </p:sp>
    </p:spTree>
    <p:extLst>
      <p:ext uri="{BB962C8B-B14F-4D97-AF65-F5344CB8AC3E}">
        <p14:creationId xmlns:p14="http://schemas.microsoft.com/office/powerpoint/2010/main" val="28342876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86419" y="1994189"/>
            <a:ext cx="6913792" cy="4378735"/>
          </a:xfrm>
          <a:prstGeom prst="rect">
            <a:avLst/>
          </a:prstGeom>
        </p:spPr>
      </p:pic>
      <p:sp>
        <p:nvSpPr>
          <p:cNvPr id="3" name="Content Placeholder 2"/>
          <p:cNvSpPr>
            <a:spLocks noGrp="1"/>
          </p:cNvSpPr>
          <p:nvPr>
            <p:ph idx="1"/>
          </p:nvPr>
        </p:nvSpPr>
        <p:spPr>
          <a:xfrm>
            <a:off x="971550" y="443172"/>
            <a:ext cx="10439400" cy="1834515"/>
          </a:xfrm>
        </p:spPr>
        <p:txBody>
          <a:bodyPr/>
          <a:lstStyle/>
          <a:p>
            <a:r>
              <a:rPr lang="en-CA" dirty="0" smtClean="0"/>
              <a:t>Let’s save the script before starting. You can choose the name and location of the script. MATLAB scripts are saved as .m files. I just called it </a:t>
            </a:r>
            <a:r>
              <a:rPr lang="en-CA" dirty="0" err="1" smtClean="0"/>
              <a:t>example.m</a:t>
            </a:r>
            <a:r>
              <a:rPr lang="en-CA" dirty="0" smtClean="0"/>
              <a:t>. You can see the newly saved file in the file explorer</a:t>
            </a:r>
            <a:endParaRPr lang="en-CA" dirty="0"/>
          </a:p>
        </p:txBody>
      </p:sp>
      <p:sp>
        <p:nvSpPr>
          <p:cNvPr id="6" name="Rectangle 5"/>
          <p:cNvSpPr/>
          <p:nvPr/>
        </p:nvSpPr>
        <p:spPr>
          <a:xfrm>
            <a:off x="3284289" y="3814762"/>
            <a:ext cx="801936" cy="21431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5180681" y="3486150"/>
            <a:ext cx="4212701" cy="34255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94877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Before getting to some commands, any text in the script appearing behind a % symbol will be a comment</a:t>
            </a:r>
          </a:p>
          <a:p>
            <a:r>
              <a:rPr lang="en-CA" dirty="0" smtClean="0"/>
              <a:t>The purpose of comments is annotate lines of code to explain what the code is doing in plain English.</a:t>
            </a:r>
          </a:p>
          <a:p>
            <a:r>
              <a:rPr lang="en-CA" dirty="0" smtClean="0"/>
              <a:t>This helps you to figure out what is going on when you go back and look at your code after two weeks, or for your TA to understand the code when attaching it to your lab report.</a:t>
            </a:r>
          </a:p>
          <a:p>
            <a:r>
              <a:rPr lang="en-CA" dirty="0" smtClean="0"/>
              <a:t>It may be a good idea to include comments at the top of each script stating your name, the date the script was created, when it was last modified, and a short description of what it does:</a:t>
            </a:r>
            <a:endParaRPr lang="en-CA" dirty="0"/>
          </a:p>
        </p:txBody>
      </p:sp>
      <p:pic>
        <p:nvPicPr>
          <p:cNvPr id="4" name="Picture 3"/>
          <p:cNvPicPr>
            <a:picLocks noChangeAspect="1"/>
          </p:cNvPicPr>
          <p:nvPr/>
        </p:nvPicPr>
        <p:blipFill>
          <a:blip r:embed="rId2"/>
          <a:stretch>
            <a:fillRect/>
          </a:stretch>
        </p:blipFill>
        <p:spPr>
          <a:xfrm>
            <a:off x="3799503" y="4749121"/>
            <a:ext cx="3771900" cy="1457325"/>
          </a:xfrm>
          <a:prstGeom prst="rect">
            <a:avLst/>
          </a:prstGeom>
        </p:spPr>
      </p:pic>
    </p:spTree>
    <p:extLst>
      <p:ext uri="{BB962C8B-B14F-4D97-AF65-F5344CB8AC3E}">
        <p14:creationId xmlns:p14="http://schemas.microsoft.com/office/powerpoint/2010/main" val="21088246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As a first example we will write a short and simple script</a:t>
            </a:r>
          </a:p>
          <a:p>
            <a:r>
              <a:rPr lang="en-CA" dirty="0" smtClean="0"/>
              <a:t>We will create two matrices and display the determinant of their product</a:t>
            </a:r>
            <a:endParaRPr lang="en-CA" dirty="0"/>
          </a:p>
        </p:txBody>
      </p:sp>
      <p:sp>
        <p:nvSpPr>
          <p:cNvPr id="4" name="TextBox 3"/>
          <p:cNvSpPr txBox="1"/>
          <p:nvPr/>
        </p:nvSpPr>
        <p:spPr>
          <a:xfrm>
            <a:off x="7284535" y="1789877"/>
            <a:ext cx="3828224" cy="3693319"/>
          </a:xfrm>
          <a:prstGeom prst="rect">
            <a:avLst/>
          </a:prstGeom>
          <a:solidFill>
            <a:schemeClr val="accent1"/>
          </a:solidFill>
          <a:ln w="19050">
            <a:solidFill>
              <a:schemeClr val="accent1"/>
            </a:solidFill>
          </a:ln>
        </p:spPr>
        <p:txBody>
          <a:bodyPr wrap="square" rtlCol="0">
            <a:spAutoFit/>
          </a:bodyPr>
          <a:lstStyle/>
          <a:p>
            <a:r>
              <a:rPr lang="en-CA" dirty="0" smtClean="0"/>
              <a:t>The function </a:t>
            </a:r>
            <a:r>
              <a:rPr lang="en-CA" dirty="0" err="1" smtClean="0"/>
              <a:t>fprintf</a:t>
            </a:r>
            <a:r>
              <a:rPr lang="en-CA" dirty="0" smtClean="0"/>
              <a:t>() allows you to print strings with the values of variables in your code inserted into it, formatted however you like.</a:t>
            </a:r>
          </a:p>
          <a:p>
            <a:endParaRPr lang="en-CA" dirty="0"/>
          </a:p>
          <a:p>
            <a:r>
              <a:rPr lang="en-CA" dirty="0" smtClean="0"/>
              <a:t>In this case the determinant is printed as a floating point number with two digits after the decimal point.</a:t>
            </a:r>
          </a:p>
          <a:p>
            <a:endParaRPr lang="en-CA" dirty="0"/>
          </a:p>
          <a:p>
            <a:r>
              <a:rPr lang="en-CA" dirty="0" smtClean="0"/>
              <a:t>You can read more about </a:t>
            </a:r>
            <a:r>
              <a:rPr lang="en-CA" dirty="0" err="1" smtClean="0"/>
              <a:t>fprintf</a:t>
            </a:r>
            <a:r>
              <a:rPr lang="en-CA" dirty="0" smtClean="0"/>
              <a:t>() here:</a:t>
            </a:r>
          </a:p>
          <a:p>
            <a:r>
              <a:rPr lang="en-CA" dirty="0">
                <a:hlinkClick r:id="rId2"/>
              </a:rPr>
              <a:t>https://</a:t>
            </a:r>
            <a:r>
              <a:rPr lang="en-CA" dirty="0" smtClean="0">
                <a:hlinkClick r:id="rId2"/>
              </a:rPr>
              <a:t>www.mathworks.com/help/matlab/ref/fprintf.html</a:t>
            </a:r>
            <a:endParaRPr lang="en-CA" dirty="0" smtClean="0"/>
          </a:p>
        </p:txBody>
      </p:sp>
      <p:pic>
        <p:nvPicPr>
          <p:cNvPr id="7" name="Picture 6"/>
          <p:cNvPicPr>
            <a:picLocks noChangeAspect="1"/>
          </p:cNvPicPr>
          <p:nvPr/>
        </p:nvPicPr>
        <p:blipFill>
          <a:blip r:embed="rId3"/>
          <a:stretch>
            <a:fillRect/>
          </a:stretch>
        </p:blipFill>
        <p:spPr>
          <a:xfrm>
            <a:off x="1465805" y="2120871"/>
            <a:ext cx="5191125" cy="3362325"/>
          </a:xfrm>
          <a:prstGeom prst="rect">
            <a:avLst/>
          </a:prstGeom>
        </p:spPr>
      </p:pic>
      <p:cxnSp>
        <p:nvCxnSpPr>
          <p:cNvPr id="8" name="Straight Arrow Connector 7"/>
          <p:cNvCxnSpPr/>
          <p:nvPr/>
        </p:nvCxnSpPr>
        <p:spPr>
          <a:xfrm flipV="1">
            <a:off x="4674637" y="5483197"/>
            <a:ext cx="401216" cy="32443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75392" y="5948579"/>
            <a:ext cx="2745880" cy="369332"/>
          </a:xfrm>
          <a:prstGeom prst="rect">
            <a:avLst/>
          </a:prstGeom>
          <a:solidFill>
            <a:schemeClr val="accent1"/>
          </a:solidFill>
          <a:ln w="19050">
            <a:solidFill>
              <a:schemeClr val="accent1"/>
            </a:solidFill>
          </a:ln>
        </p:spPr>
        <p:txBody>
          <a:bodyPr wrap="none" rtlCol="0">
            <a:spAutoFit/>
          </a:bodyPr>
          <a:lstStyle/>
          <a:p>
            <a:r>
              <a:rPr lang="en-CA" dirty="0" smtClean="0"/>
              <a:t>\n is the new line character</a:t>
            </a:r>
          </a:p>
        </p:txBody>
      </p:sp>
    </p:spTree>
    <p:extLst>
      <p:ext uri="{BB962C8B-B14F-4D97-AF65-F5344CB8AC3E}">
        <p14:creationId xmlns:p14="http://schemas.microsoft.com/office/powerpoint/2010/main" val="21114208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715063" y="2137456"/>
            <a:ext cx="5721434" cy="4591632"/>
          </a:xfrm>
          <a:prstGeom prst="rect">
            <a:avLst/>
          </a:prstGeom>
        </p:spPr>
      </p:pic>
      <p:sp>
        <p:nvSpPr>
          <p:cNvPr id="3" name="Content Placeholder 2"/>
          <p:cNvSpPr>
            <a:spLocks noGrp="1"/>
          </p:cNvSpPr>
          <p:nvPr>
            <p:ph idx="1"/>
          </p:nvPr>
        </p:nvSpPr>
        <p:spPr>
          <a:xfrm>
            <a:off x="838199" y="357447"/>
            <a:ext cx="10506075" cy="5819516"/>
          </a:xfrm>
        </p:spPr>
        <p:txBody>
          <a:bodyPr/>
          <a:lstStyle/>
          <a:p>
            <a:r>
              <a:rPr lang="en-CA" dirty="0" smtClean="0"/>
              <a:t>You can execute the script by clicking the green play button in the </a:t>
            </a:r>
            <a:r>
              <a:rPr lang="en-CA" dirty="0" err="1" smtClean="0"/>
              <a:t>toolstrip</a:t>
            </a:r>
            <a:endParaRPr lang="en-CA" dirty="0" smtClean="0"/>
          </a:p>
          <a:p>
            <a:r>
              <a:rPr lang="en-CA" dirty="0" smtClean="0"/>
              <a:t>Any output from your script will be printed in the command window</a:t>
            </a:r>
          </a:p>
          <a:p>
            <a:r>
              <a:rPr lang="en-CA" dirty="0" smtClean="0"/>
              <a:t>Any variables created in your script will appear in the workspace</a:t>
            </a:r>
          </a:p>
        </p:txBody>
      </p:sp>
      <p:sp>
        <p:nvSpPr>
          <p:cNvPr id="7" name="Rectangle 6"/>
          <p:cNvSpPr/>
          <p:nvPr/>
        </p:nvSpPr>
        <p:spPr>
          <a:xfrm>
            <a:off x="3853456" y="2510736"/>
            <a:ext cx="298666" cy="37468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1800721" y="6022280"/>
            <a:ext cx="3657685" cy="70680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747657" y="3450869"/>
            <a:ext cx="1688840" cy="81322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7722733" y="2417430"/>
            <a:ext cx="3828224" cy="3139321"/>
          </a:xfrm>
          <a:prstGeom prst="rect">
            <a:avLst/>
          </a:prstGeom>
          <a:solidFill>
            <a:schemeClr val="accent1"/>
          </a:solidFill>
          <a:ln w="19050">
            <a:solidFill>
              <a:schemeClr val="accent1"/>
            </a:solidFill>
          </a:ln>
        </p:spPr>
        <p:txBody>
          <a:bodyPr wrap="square" rtlCol="0">
            <a:spAutoFit/>
          </a:bodyPr>
          <a:lstStyle/>
          <a:p>
            <a:r>
              <a:rPr lang="en-CA" dirty="0" smtClean="0"/>
              <a:t>Note that the use of semicolons for output suppression is particularly useful in scripts. Any lines with a variable assignment or computation will give additional output to the command window when the script is executed, if a semicolon isn’t included.</a:t>
            </a:r>
          </a:p>
          <a:p>
            <a:endParaRPr lang="en-CA" dirty="0"/>
          </a:p>
          <a:p>
            <a:r>
              <a:rPr lang="en-CA" dirty="0" smtClean="0"/>
              <a:t>You can try removing the semicolons from lines 10, 11, and 14 and running the script again.</a:t>
            </a:r>
          </a:p>
        </p:txBody>
      </p:sp>
    </p:spTree>
    <p:extLst>
      <p:ext uri="{BB962C8B-B14F-4D97-AF65-F5344CB8AC3E}">
        <p14:creationId xmlns:p14="http://schemas.microsoft.com/office/powerpoint/2010/main" val="3046711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8615" y="2575832"/>
            <a:ext cx="5105400" cy="4076700"/>
          </a:xfrm>
          <a:prstGeom prst="rect">
            <a:avLst/>
          </a:prstGeom>
        </p:spPr>
      </p:pic>
      <p:sp>
        <p:nvSpPr>
          <p:cNvPr id="3" name="Content Placeholder 2"/>
          <p:cNvSpPr>
            <a:spLocks noGrp="1"/>
          </p:cNvSpPr>
          <p:nvPr>
            <p:ph idx="1"/>
          </p:nvPr>
        </p:nvSpPr>
        <p:spPr>
          <a:xfrm>
            <a:off x="838199" y="357447"/>
            <a:ext cx="10506075" cy="5819516"/>
          </a:xfrm>
        </p:spPr>
        <p:txBody>
          <a:bodyPr/>
          <a:lstStyle/>
          <a:p>
            <a:r>
              <a:rPr lang="en-CA" dirty="0" smtClean="0"/>
              <a:t>Many people like to include commands at the start of a script for clearing the workspace and command window to give the script a ‘clean slate’ before doing anything else</a:t>
            </a:r>
          </a:p>
          <a:p>
            <a:r>
              <a:rPr lang="en-CA" dirty="0" smtClean="0"/>
              <a:t>Personally I don’t do this since I find it convenient sometimes to have variables produced in previously executed scripts hanging around, but it is up to you</a:t>
            </a:r>
          </a:p>
        </p:txBody>
      </p:sp>
      <p:sp>
        <p:nvSpPr>
          <p:cNvPr id="8" name="Rectangle 7"/>
          <p:cNvSpPr/>
          <p:nvPr/>
        </p:nvSpPr>
        <p:spPr>
          <a:xfrm>
            <a:off x="4114714" y="4311132"/>
            <a:ext cx="1241057" cy="60610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74685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Conditional statements in MATLAB – if block</a:t>
            </a:r>
            <a:endParaRPr lang="en-CA" dirty="0"/>
          </a:p>
        </p:txBody>
      </p:sp>
      <p:pic>
        <p:nvPicPr>
          <p:cNvPr id="2" name="Picture 1"/>
          <p:cNvPicPr>
            <a:picLocks noChangeAspect="1"/>
          </p:cNvPicPr>
          <p:nvPr/>
        </p:nvPicPr>
        <p:blipFill>
          <a:blip r:embed="rId2"/>
          <a:stretch>
            <a:fillRect/>
          </a:stretch>
        </p:blipFill>
        <p:spPr>
          <a:xfrm>
            <a:off x="1634607" y="1250302"/>
            <a:ext cx="4705350" cy="5029200"/>
          </a:xfrm>
          <a:prstGeom prst="rect">
            <a:avLst/>
          </a:prstGeom>
        </p:spPr>
      </p:pic>
      <p:sp>
        <p:nvSpPr>
          <p:cNvPr id="4" name="TextBox 3"/>
          <p:cNvSpPr txBox="1"/>
          <p:nvPr/>
        </p:nvSpPr>
        <p:spPr>
          <a:xfrm>
            <a:off x="4137565" y="2585880"/>
            <a:ext cx="5739007" cy="369332"/>
          </a:xfrm>
          <a:prstGeom prst="rect">
            <a:avLst/>
          </a:prstGeom>
          <a:solidFill>
            <a:schemeClr val="accent1"/>
          </a:solidFill>
          <a:ln w="19050">
            <a:solidFill>
              <a:schemeClr val="accent1"/>
            </a:solidFill>
          </a:ln>
        </p:spPr>
        <p:txBody>
          <a:bodyPr wrap="none" rtlCol="0">
            <a:spAutoFit/>
          </a:bodyPr>
          <a:lstStyle/>
          <a:p>
            <a:r>
              <a:rPr lang="en-CA" dirty="0" smtClean="0"/>
              <a:t>Write ‘if’ followed by the logical expression to be evaluated</a:t>
            </a:r>
            <a:endParaRPr lang="en-CA" dirty="0"/>
          </a:p>
        </p:txBody>
      </p:sp>
      <p:cxnSp>
        <p:nvCxnSpPr>
          <p:cNvPr id="5" name="Straight Arrow Connector 4"/>
          <p:cNvCxnSpPr/>
          <p:nvPr/>
        </p:nvCxnSpPr>
        <p:spPr>
          <a:xfrm flipH="1">
            <a:off x="2606158" y="2845837"/>
            <a:ext cx="1392450" cy="87007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2497302" y="3267205"/>
            <a:ext cx="2512232" cy="85303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22506" y="3160869"/>
            <a:ext cx="4867038" cy="369332"/>
          </a:xfrm>
          <a:prstGeom prst="rect">
            <a:avLst/>
          </a:prstGeom>
          <a:solidFill>
            <a:schemeClr val="accent1"/>
          </a:solidFill>
          <a:ln w="19050">
            <a:solidFill>
              <a:schemeClr val="accent1"/>
            </a:solidFill>
          </a:ln>
        </p:spPr>
        <p:txBody>
          <a:bodyPr wrap="none" rtlCol="0">
            <a:spAutoFit/>
          </a:bodyPr>
          <a:lstStyle/>
          <a:p>
            <a:r>
              <a:rPr lang="en-CA" dirty="0" smtClean="0"/>
              <a:t>Include an ‘end’ statement at the end of the block</a:t>
            </a:r>
            <a:endParaRPr lang="en-CA" dirty="0"/>
          </a:p>
        </p:txBody>
      </p:sp>
      <p:cxnSp>
        <p:nvCxnSpPr>
          <p:cNvPr id="10" name="Straight Arrow Connector 9"/>
          <p:cNvCxnSpPr/>
          <p:nvPr/>
        </p:nvCxnSpPr>
        <p:spPr>
          <a:xfrm flipH="1" flipV="1">
            <a:off x="4627371" y="3927647"/>
            <a:ext cx="1712586" cy="733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448813" y="3699649"/>
            <a:ext cx="5648341" cy="646331"/>
          </a:xfrm>
          <a:prstGeom prst="rect">
            <a:avLst/>
          </a:prstGeom>
          <a:solidFill>
            <a:schemeClr val="accent1"/>
          </a:solidFill>
          <a:ln w="19050">
            <a:solidFill>
              <a:schemeClr val="accent1"/>
            </a:solidFill>
          </a:ln>
        </p:spPr>
        <p:txBody>
          <a:bodyPr wrap="none" rtlCol="0">
            <a:spAutoFit/>
          </a:bodyPr>
          <a:lstStyle/>
          <a:p>
            <a:r>
              <a:rPr lang="en-CA" dirty="0" smtClean="0"/>
              <a:t>If the logical expression evaluates to True, the code inside</a:t>
            </a:r>
          </a:p>
          <a:p>
            <a:r>
              <a:rPr lang="en-CA" dirty="0" smtClean="0"/>
              <a:t>of the if block will be executed. The indent is not required.</a:t>
            </a:r>
            <a:endParaRPr lang="en-CA" dirty="0"/>
          </a:p>
        </p:txBody>
      </p:sp>
      <p:sp>
        <p:nvSpPr>
          <p:cNvPr id="14" name="TextBox 13"/>
          <p:cNvSpPr txBox="1"/>
          <p:nvPr/>
        </p:nvSpPr>
        <p:spPr>
          <a:xfrm>
            <a:off x="5009534" y="4634412"/>
            <a:ext cx="6581225" cy="369332"/>
          </a:xfrm>
          <a:prstGeom prst="rect">
            <a:avLst/>
          </a:prstGeom>
          <a:solidFill>
            <a:schemeClr val="accent1"/>
          </a:solidFill>
          <a:ln w="19050">
            <a:solidFill>
              <a:schemeClr val="accent1"/>
            </a:solidFill>
          </a:ln>
        </p:spPr>
        <p:txBody>
          <a:bodyPr wrap="none" rtlCol="0">
            <a:spAutoFit/>
          </a:bodyPr>
          <a:lstStyle/>
          <a:p>
            <a:r>
              <a:rPr lang="en-CA" dirty="0" smtClean="0"/>
              <a:t>~ is the NOT operator, &amp;&amp; is the AND operator, || is the OR operator</a:t>
            </a:r>
            <a:endParaRPr lang="en-CA" dirty="0"/>
          </a:p>
        </p:txBody>
      </p:sp>
      <p:sp>
        <p:nvSpPr>
          <p:cNvPr id="15" name="TextBox 14"/>
          <p:cNvSpPr txBox="1"/>
          <p:nvPr/>
        </p:nvSpPr>
        <p:spPr>
          <a:xfrm>
            <a:off x="5009534" y="5183645"/>
            <a:ext cx="7100405" cy="646331"/>
          </a:xfrm>
          <a:prstGeom prst="rect">
            <a:avLst/>
          </a:prstGeom>
          <a:solidFill>
            <a:schemeClr val="accent1"/>
          </a:solidFill>
          <a:ln w="19050">
            <a:solidFill>
              <a:schemeClr val="accent1"/>
            </a:solidFill>
          </a:ln>
        </p:spPr>
        <p:txBody>
          <a:bodyPr wrap="none" rtlCol="0">
            <a:spAutoFit/>
          </a:bodyPr>
          <a:lstStyle/>
          <a:p>
            <a:r>
              <a:rPr lang="en-CA" dirty="0" smtClean="0"/>
              <a:t>The </a:t>
            </a:r>
            <a:r>
              <a:rPr lang="en-CA" dirty="0" err="1" smtClean="0"/>
              <a:t>disp</a:t>
            </a:r>
            <a:r>
              <a:rPr lang="en-CA" dirty="0" smtClean="0"/>
              <a:t>() function also prints a string or a variable value to the command</a:t>
            </a:r>
          </a:p>
          <a:p>
            <a:r>
              <a:rPr lang="en-CA" dirty="0" smtClean="0"/>
              <a:t>window. See </a:t>
            </a:r>
            <a:r>
              <a:rPr lang="en-CA" dirty="0">
                <a:hlinkClick r:id="rId3"/>
              </a:rPr>
              <a:t>https://www.mathworks.com/help/matlab/ref/disp.html</a:t>
            </a:r>
            <a:endParaRPr lang="en-CA" dirty="0"/>
          </a:p>
        </p:txBody>
      </p:sp>
      <p:sp>
        <p:nvSpPr>
          <p:cNvPr id="21" name="TextBox 20"/>
          <p:cNvSpPr txBox="1"/>
          <p:nvPr/>
        </p:nvSpPr>
        <p:spPr>
          <a:xfrm>
            <a:off x="5009533" y="6117704"/>
            <a:ext cx="4263090" cy="369332"/>
          </a:xfrm>
          <a:prstGeom prst="rect">
            <a:avLst/>
          </a:prstGeom>
          <a:solidFill>
            <a:schemeClr val="accent1"/>
          </a:solidFill>
          <a:ln w="19050">
            <a:solidFill>
              <a:schemeClr val="accent1"/>
            </a:solidFill>
          </a:ln>
        </p:spPr>
        <p:txBody>
          <a:bodyPr wrap="none" rtlCol="0">
            <a:spAutoFit/>
          </a:bodyPr>
          <a:lstStyle/>
          <a:p>
            <a:r>
              <a:rPr lang="en-CA" dirty="0" smtClean="0"/>
              <a:t>In this example, conditions 2 and 4 are True</a:t>
            </a:r>
            <a:endParaRPr lang="en-CA" dirty="0"/>
          </a:p>
        </p:txBody>
      </p:sp>
    </p:spTree>
    <p:extLst>
      <p:ext uri="{BB962C8B-B14F-4D97-AF65-F5344CB8AC3E}">
        <p14:creationId xmlns:p14="http://schemas.microsoft.com/office/powerpoint/2010/main" val="14643171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Conditional statements in MATLAB – if-else block</a:t>
            </a:r>
          </a:p>
          <a:p>
            <a:r>
              <a:rPr lang="en-CA" dirty="0" smtClean="0"/>
              <a:t>Adding an else block to an if block allows alternative code to be executed if the logical expression evaluates to False</a:t>
            </a:r>
            <a:endParaRPr lang="en-CA" dirty="0"/>
          </a:p>
        </p:txBody>
      </p:sp>
      <p:pic>
        <p:nvPicPr>
          <p:cNvPr id="22" name="Picture 21"/>
          <p:cNvPicPr>
            <a:picLocks noChangeAspect="1"/>
          </p:cNvPicPr>
          <p:nvPr/>
        </p:nvPicPr>
        <p:blipFill>
          <a:blip r:embed="rId2"/>
          <a:stretch>
            <a:fillRect/>
          </a:stretch>
        </p:blipFill>
        <p:spPr>
          <a:xfrm>
            <a:off x="1238930" y="2044278"/>
            <a:ext cx="3705225" cy="4486275"/>
          </a:xfrm>
          <a:prstGeom prst="rect">
            <a:avLst/>
          </a:prstGeom>
        </p:spPr>
      </p:pic>
      <p:pic>
        <p:nvPicPr>
          <p:cNvPr id="23" name="Picture 22"/>
          <p:cNvPicPr>
            <a:picLocks noChangeAspect="1"/>
          </p:cNvPicPr>
          <p:nvPr/>
        </p:nvPicPr>
        <p:blipFill>
          <a:blip r:embed="rId3"/>
          <a:stretch>
            <a:fillRect/>
          </a:stretch>
        </p:blipFill>
        <p:spPr>
          <a:xfrm>
            <a:off x="6315414" y="4881401"/>
            <a:ext cx="3657600" cy="1171575"/>
          </a:xfrm>
          <a:prstGeom prst="rect">
            <a:avLst/>
          </a:prstGeom>
        </p:spPr>
      </p:pic>
      <p:sp>
        <p:nvSpPr>
          <p:cNvPr id="24" name="TextBox 23"/>
          <p:cNvSpPr txBox="1"/>
          <p:nvPr/>
        </p:nvSpPr>
        <p:spPr>
          <a:xfrm>
            <a:off x="4087704" y="2261999"/>
            <a:ext cx="7116628" cy="369332"/>
          </a:xfrm>
          <a:prstGeom prst="rect">
            <a:avLst/>
          </a:prstGeom>
          <a:solidFill>
            <a:schemeClr val="accent1"/>
          </a:solidFill>
          <a:ln w="19050">
            <a:solidFill>
              <a:schemeClr val="accent1"/>
            </a:solidFill>
          </a:ln>
        </p:spPr>
        <p:txBody>
          <a:bodyPr wrap="none" rtlCol="0">
            <a:spAutoFit/>
          </a:bodyPr>
          <a:lstStyle/>
          <a:p>
            <a:r>
              <a:rPr lang="en-CA" dirty="0" smtClean="0"/>
              <a:t>The ‘else’ statement is not followed by a logical expression to be evaluated</a:t>
            </a:r>
            <a:endParaRPr lang="en-CA" dirty="0"/>
          </a:p>
        </p:txBody>
      </p:sp>
      <p:cxnSp>
        <p:nvCxnSpPr>
          <p:cNvPr id="25" name="Straight Arrow Connector 24"/>
          <p:cNvCxnSpPr/>
          <p:nvPr/>
        </p:nvCxnSpPr>
        <p:spPr>
          <a:xfrm flipH="1">
            <a:off x="2276669" y="2538748"/>
            <a:ext cx="1688841" cy="43810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5414" y="4572748"/>
            <a:ext cx="918841" cy="369332"/>
          </a:xfrm>
          <a:prstGeom prst="rect">
            <a:avLst/>
          </a:prstGeom>
          <a:noFill/>
        </p:spPr>
        <p:txBody>
          <a:bodyPr wrap="none" rtlCol="0">
            <a:spAutoFit/>
          </a:bodyPr>
          <a:lstStyle/>
          <a:p>
            <a:r>
              <a:rPr lang="en-CA" dirty="0" smtClean="0"/>
              <a:t>Output:</a:t>
            </a:r>
            <a:endParaRPr lang="en-CA" dirty="0"/>
          </a:p>
        </p:txBody>
      </p:sp>
    </p:spTree>
    <p:extLst>
      <p:ext uri="{BB962C8B-B14F-4D97-AF65-F5344CB8AC3E}">
        <p14:creationId xmlns:p14="http://schemas.microsoft.com/office/powerpoint/2010/main" val="27181308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Conditional statements in MATLAB – if-</a:t>
            </a:r>
            <a:r>
              <a:rPr lang="en-CA" dirty="0" err="1" smtClean="0"/>
              <a:t>elseif</a:t>
            </a:r>
            <a:r>
              <a:rPr lang="en-CA" dirty="0" smtClean="0"/>
              <a:t>-else block</a:t>
            </a:r>
          </a:p>
          <a:p>
            <a:r>
              <a:rPr lang="en-CA" dirty="0" smtClean="0"/>
              <a:t>Adding </a:t>
            </a:r>
            <a:r>
              <a:rPr lang="en-CA" dirty="0" err="1" smtClean="0"/>
              <a:t>elseif</a:t>
            </a:r>
            <a:r>
              <a:rPr lang="en-CA" dirty="0" smtClean="0"/>
              <a:t> blocks in an if blocks allows for other conditions to be tested before resorting to the else block</a:t>
            </a:r>
          </a:p>
          <a:p>
            <a:r>
              <a:rPr lang="en-CA" dirty="0" smtClean="0"/>
              <a:t>Only the code in the first if/</a:t>
            </a:r>
            <a:r>
              <a:rPr lang="en-CA" dirty="0" err="1" smtClean="0"/>
              <a:t>elseif</a:t>
            </a:r>
            <a:r>
              <a:rPr lang="en-CA" dirty="0" smtClean="0"/>
              <a:t> block for which the condition is True (or the code in the else block if none are True) will be executed</a:t>
            </a:r>
            <a:endParaRPr lang="en-CA" dirty="0"/>
          </a:p>
        </p:txBody>
      </p:sp>
      <p:pic>
        <p:nvPicPr>
          <p:cNvPr id="4" name="Picture 3"/>
          <p:cNvPicPr>
            <a:picLocks noChangeAspect="1"/>
          </p:cNvPicPr>
          <p:nvPr/>
        </p:nvPicPr>
        <p:blipFill>
          <a:blip r:embed="rId2"/>
          <a:stretch>
            <a:fillRect/>
          </a:stretch>
        </p:blipFill>
        <p:spPr>
          <a:xfrm>
            <a:off x="1624011" y="2862360"/>
            <a:ext cx="4467225" cy="3409950"/>
          </a:xfrm>
          <a:prstGeom prst="rect">
            <a:avLst/>
          </a:prstGeom>
        </p:spPr>
      </p:pic>
      <p:sp>
        <p:nvSpPr>
          <p:cNvPr id="10" name="TextBox 9"/>
          <p:cNvSpPr txBox="1"/>
          <p:nvPr/>
        </p:nvSpPr>
        <p:spPr>
          <a:xfrm>
            <a:off x="5990129" y="5634966"/>
            <a:ext cx="3182666" cy="369332"/>
          </a:xfrm>
          <a:prstGeom prst="rect">
            <a:avLst/>
          </a:prstGeom>
          <a:solidFill>
            <a:schemeClr val="accent1"/>
          </a:solidFill>
          <a:ln w="19050">
            <a:solidFill>
              <a:schemeClr val="accent1"/>
            </a:solidFill>
          </a:ln>
        </p:spPr>
        <p:txBody>
          <a:bodyPr wrap="none" rtlCol="0">
            <a:spAutoFit/>
          </a:bodyPr>
          <a:lstStyle/>
          <a:p>
            <a:r>
              <a:rPr lang="en-CA" dirty="0" smtClean="0"/>
              <a:t>A final else block is not required</a:t>
            </a:r>
            <a:endParaRPr lang="en-CA" dirty="0"/>
          </a:p>
        </p:txBody>
      </p:sp>
      <p:cxnSp>
        <p:nvCxnSpPr>
          <p:cNvPr id="11" name="Straight Arrow Connector 10"/>
          <p:cNvCxnSpPr/>
          <p:nvPr/>
        </p:nvCxnSpPr>
        <p:spPr>
          <a:xfrm flipH="1">
            <a:off x="4392408" y="5819632"/>
            <a:ext cx="1443328" cy="4232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14072" y="4789773"/>
            <a:ext cx="6931769" cy="369332"/>
          </a:xfrm>
          <a:prstGeom prst="rect">
            <a:avLst/>
          </a:prstGeom>
          <a:solidFill>
            <a:schemeClr val="accent1"/>
          </a:solidFill>
          <a:ln w="19050">
            <a:solidFill>
              <a:schemeClr val="accent1"/>
            </a:solidFill>
          </a:ln>
        </p:spPr>
        <p:txBody>
          <a:bodyPr wrap="none" rtlCol="0">
            <a:spAutoFit/>
          </a:bodyPr>
          <a:lstStyle/>
          <a:p>
            <a:r>
              <a:rPr lang="en-CA" dirty="0" smtClean="0"/>
              <a:t>The ‘</a:t>
            </a:r>
            <a:r>
              <a:rPr lang="en-CA" dirty="0" err="1" smtClean="0"/>
              <a:t>elseif</a:t>
            </a:r>
            <a:r>
              <a:rPr lang="en-CA" dirty="0" smtClean="0"/>
              <a:t>’ statement is followed by a logical expression to be evaluated</a:t>
            </a:r>
            <a:endParaRPr lang="en-CA" dirty="0"/>
          </a:p>
        </p:txBody>
      </p:sp>
      <p:cxnSp>
        <p:nvCxnSpPr>
          <p:cNvPr id="14" name="Straight Arrow Connector 13"/>
          <p:cNvCxnSpPr/>
          <p:nvPr/>
        </p:nvCxnSpPr>
        <p:spPr>
          <a:xfrm flipH="1">
            <a:off x="3303037" y="5066522"/>
            <a:ext cx="1688841" cy="43810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7436303" y="3267205"/>
            <a:ext cx="3067050" cy="638175"/>
          </a:xfrm>
          <a:prstGeom prst="rect">
            <a:avLst/>
          </a:prstGeom>
        </p:spPr>
      </p:pic>
      <p:sp>
        <p:nvSpPr>
          <p:cNvPr id="18" name="TextBox 17"/>
          <p:cNvSpPr txBox="1"/>
          <p:nvPr/>
        </p:nvSpPr>
        <p:spPr>
          <a:xfrm>
            <a:off x="7339493" y="2897873"/>
            <a:ext cx="918841" cy="369332"/>
          </a:xfrm>
          <a:prstGeom prst="rect">
            <a:avLst/>
          </a:prstGeom>
          <a:noFill/>
        </p:spPr>
        <p:txBody>
          <a:bodyPr wrap="none" rtlCol="0">
            <a:spAutoFit/>
          </a:bodyPr>
          <a:lstStyle/>
          <a:p>
            <a:r>
              <a:rPr lang="en-CA" dirty="0" smtClean="0"/>
              <a:t>Output:</a:t>
            </a:r>
            <a:endParaRPr lang="en-CA" dirty="0"/>
          </a:p>
        </p:txBody>
      </p:sp>
    </p:spTree>
    <p:extLst>
      <p:ext uri="{BB962C8B-B14F-4D97-AF65-F5344CB8AC3E}">
        <p14:creationId xmlns:p14="http://schemas.microsoft.com/office/powerpoint/2010/main" val="40503237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For loops</a:t>
            </a:r>
          </a:p>
          <a:p>
            <a:r>
              <a:rPr lang="en-CA" dirty="0" smtClean="0"/>
              <a:t>For loops in MATLAB iterate over the elements of a </a:t>
            </a:r>
            <a:r>
              <a:rPr lang="en-CA" b="1" i="1" dirty="0" smtClean="0"/>
              <a:t>row</a:t>
            </a:r>
            <a:r>
              <a:rPr lang="en-CA" dirty="0" smtClean="0"/>
              <a:t> vector</a:t>
            </a:r>
          </a:p>
          <a:p>
            <a:r>
              <a:rPr lang="en-CA" dirty="0" smtClean="0"/>
              <a:t>The loop variable one-by-one assumes the value of each element of the row vector, and executes some code using that value</a:t>
            </a:r>
            <a:endParaRPr lang="en-CA" dirty="0"/>
          </a:p>
        </p:txBody>
      </p:sp>
      <p:pic>
        <p:nvPicPr>
          <p:cNvPr id="2" name="Picture 1"/>
          <p:cNvPicPr>
            <a:picLocks noChangeAspect="1"/>
          </p:cNvPicPr>
          <p:nvPr/>
        </p:nvPicPr>
        <p:blipFill>
          <a:blip r:embed="rId2"/>
          <a:stretch>
            <a:fillRect/>
          </a:stretch>
        </p:blipFill>
        <p:spPr>
          <a:xfrm>
            <a:off x="3113508" y="2184432"/>
            <a:ext cx="5162550" cy="4467225"/>
          </a:xfrm>
          <a:prstGeom prst="rect">
            <a:avLst/>
          </a:prstGeom>
        </p:spPr>
      </p:pic>
      <p:sp>
        <p:nvSpPr>
          <p:cNvPr id="4" name="TextBox 3"/>
          <p:cNvSpPr txBox="1"/>
          <p:nvPr/>
        </p:nvSpPr>
        <p:spPr>
          <a:xfrm>
            <a:off x="233141" y="3771713"/>
            <a:ext cx="2682786" cy="646331"/>
          </a:xfrm>
          <a:prstGeom prst="rect">
            <a:avLst/>
          </a:prstGeom>
          <a:solidFill>
            <a:schemeClr val="accent1"/>
          </a:solidFill>
          <a:ln w="19050">
            <a:solidFill>
              <a:schemeClr val="accent1"/>
            </a:solidFill>
          </a:ln>
        </p:spPr>
        <p:txBody>
          <a:bodyPr wrap="none" rtlCol="0">
            <a:spAutoFit/>
          </a:bodyPr>
          <a:lstStyle/>
          <a:p>
            <a:r>
              <a:rPr lang="en-CA" dirty="0" smtClean="0"/>
              <a:t>Loop variable (can use</a:t>
            </a:r>
          </a:p>
          <a:p>
            <a:r>
              <a:rPr lang="en-CA" dirty="0" smtClean="0"/>
              <a:t>whatever name you want)</a:t>
            </a:r>
            <a:endParaRPr lang="en-CA" dirty="0"/>
          </a:p>
        </p:txBody>
      </p:sp>
      <p:cxnSp>
        <p:nvCxnSpPr>
          <p:cNvPr id="5" name="Straight Arrow Connector 4"/>
          <p:cNvCxnSpPr/>
          <p:nvPr/>
        </p:nvCxnSpPr>
        <p:spPr>
          <a:xfrm>
            <a:off x="2985796" y="4226767"/>
            <a:ext cx="1073020" cy="83042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65615" y="4418044"/>
            <a:ext cx="1292662" cy="369332"/>
          </a:xfrm>
          <a:prstGeom prst="rect">
            <a:avLst/>
          </a:prstGeom>
          <a:solidFill>
            <a:schemeClr val="accent1"/>
          </a:solidFill>
          <a:ln w="19050">
            <a:solidFill>
              <a:schemeClr val="accent1"/>
            </a:solidFill>
          </a:ln>
        </p:spPr>
        <p:txBody>
          <a:bodyPr wrap="none" rtlCol="0">
            <a:spAutoFit/>
          </a:bodyPr>
          <a:lstStyle/>
          <a:p>
            <a:r>
              <a:rPr lang="en-CA" dirty="0" smtClean="0"/>
              <a:t>Loop vector</a:t>
            </a:r>
            <a:endParaRPr lang="en-CA" dirty="0"/>
          </a:p>
        </p:txBody>
      </p:sp>
      <p:cxnSp>
        <p:nvCxnSpPr>
          <p:cNvPr id="9" name="Straight Arrow Connector 8"/>
          <p:cNvCxnSpPr/>
          <p:nvPr/>
        </p:nvCxnSpPr>
        <p:spPr>
          <a:xfrm flipH="1">
            <a:off x="4511426" y="4641979"/>
            <a:ext cx="1432174" cy="49257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015076" y="5057192"/>
            <a:ext cx="143183" cy="21416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4318933" y="5057192"/>
            <a:ext cx="143183" cy="21416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p:cNvSpPr txBox="1"/>
          <p:nvPr/>
        </p:nvSpPr>
        <p:spPr>
          <a:xfrm>
            <a:off x="8784180" y="4226767"/>
            <a:ext cx="2051972" cy="646331"/>
          </a:xfrm>
          <a:prstGeom prst="rect">
            <a:avLst/>
          </a:prstGeom>
          <a:solidFill>
            <a:schemeClr val="accent1"/>
          </a:solidFill>
          <a:ln w="19050">
            <a:solidFill>
              <a:schemeClr val="accent1"/>
            </a:solidFill>
          </a:ln>
        </p:spPr>
        <p:txBody>
          <a:bodyPr wrap="none" rtlCol="0">
            <a:spAutoFit/>
          </a:bodyPr>
          <a:lstStyle/>
          <a:p>
            <a:r>
              <a:rPr lang="en-CA" dirty="0" smtClean="0"/>
              <a:t>Use of loop variable</a:t>
            </a:r>
          </a:p>
          <a:p>
            <a:r>
              <a:rPr lang="en-CA" dirty="0"/>
              <a:t>i</a:t>
            </a:r>
            <a:r>
              <a:rPr lang="en-CA" dirty="0" smtClean="0"/>
              <a:t>nside loop block</a:t>
            </a:r>
            <a:endParaRPr lang="en-CA" dirty="0"/>
          </a:p>
        </p:txBody>
      </p:sp>
      <p:cxnSp>
        <p:nvCxnSpPr>
          <p:cNvPr id="14" name="Straight Arrow Connector 13"/>
          <p:cNvCxnSpPr/>
          <p:nvPr/>
        </p:nvCxnSpPr>
        <p:spPr>
          <a:xfrm flipH="1">
            <a:off x="4511426" y="4873098"/>
            <a:ext cx="4138052" cy="70311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52894" y="5042746"/>
            <a:ext cx="2280503" cy="106694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2353" y="5740355"/>
            <a:ext cx="1549527" cy="369332"/>
          </a:xfrm>
          <a:prstGeom prst="rect">
            <a:avLst/>
          </a:prstGeom>
          <a:solidFill>
            <a:schemeClr val="accent1"/>
          </a:solidFill>
          <a:ln w="19050">
            <a:solidFill>
              <a:schemeClr val="accent1"/>
            </a:solidFill>
          </a:ln>
        </p:spPr>
        <p:txBody>
          <a:bodyPr wrap="none" rtlCol="0">
            <a:spAutoFit/>
          </a:bodyPr>
          <a:lstStyle/>
          <a:p>
            <a:r>
              <a:rPr lang="en-CA" dirty="0" smtClean="0"/>
              <a:t>end statement</a:t>
            </a:r>
            <a:endParaRPr lang="en-CA" dirty="0"/>
          </a:p>
        </p:txBody>
      </p:sp>
      <p:cxnSp>
        <p:nvCxnSpPr>
          <p:cNvPr id="26" name="Straight Arrow Connector 25"/>
          <p:cNvCxnSpPr/>
          <p:nvPr/>
        </p:nvCxnSpPr>
        <p:spPr>
          <a:xfrm>
            <a:off x="2379417" y="5868834"/>
            <a:ext cx="1324836" cy="59154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8537352" y="2738633"/>
            <a:ext cx="3638550" cy="1238250"/>
          </a:xfrm>
          <a:prstGeom prst="rect">
            <a:avLst/>
          </a:prstGeom>
        </p:spPr>
      </p:pic>
      <p:sp>
        <p:nvSpPr>
          <p:cNvPr id="29" name="TextBox 28"/>
          <p:cNvSpPr txBox="1"/>
          <p:nvPr/>
        </p:nvSpPr>
        <p:spPr>
          <a:xfrm>
            <a:off x="8532246" y="2324587"/>
            <a:ext cx="918841" cy="369332"/>
          </a:xfrm>
          <a:prstGeom prst="rect">
            <a:avLst/>
          </a:prstGeom>
          <a:noFill/>
        </p:spPr>
        <p:txBody>
          <a:bodyPr wrap="none" rtlCol="0">
            <a:spAutoFit/>
          </a:bodyPr>
          <a:lstStyle/>
          <a:p>
            <a:r>
              <a:rPr lang="en-CA" dirty="0" smtClean="0"/>
              <a:t>Output:</a:t>
            </a:r>
            <a:endParaRPr lang="en-CA" dirty="0"/>
          </a:p>
        </p:txBody>
      </p:sp>
    </p:spTree>
    <p:extLst>
      <p:ext uri="{BB962C8B-B14F-4D97-AF65-F5344CB8AC3E}">
        <p14:creationId xmlns:p14="http://schemas.microsoft.com/office/powerpoint/2010/main" val="18424663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For loops</a:t>
            </a:r>
          </a:p>
          <a:p>
            <a:r>
              <a:rPr lang="en-CA" dirty="0" smtClean="0"/>
              <a:t>The loop vector can be a variable containing a vector (as shown on the previous slide) or the vector can be created right on the loop line</a:t>
            </a:r>
          </a:p>
          <a:p>
            <a:r>
              <a:rPr lang="en-CA" dirty="0" smtClean="0"/>
              <a:t>The colon notation for creating a vector is commonly used when looping over the integers in some range</a:t>
            </a:r>
            <a:endParaRPr lang="en-CA" dirty="0"/>
          </a:p>
        </p:txBody>
      </p:sp>
      <p:pic>
        <p:nvPicPr>
          <p:cNvPr id="7" name="Picture 6"/>
          <p:cNvPicPr>
            <a:picLocks noChangeAspect="1"/>
          </p:cNvPicPr>
          <p:nvPr/>
        </p:nvPicPr>
        <p:blipFill>
          <a:blip r:embed="rId2"/>
          <a:stretch>
            <a:fillRect/>
          </a:stretch>
        </p:blipFill>
        <p:spPr>
          <a:xfrm>
            <a:off x="920911" y="2738438"/>
            <a:ext cx="3781425" cy="1724025"/>
          </a:xfrm>
          <a:prstGeom prst="rect">
            <a:avLst/>
          </a:prstGeom>
        </p:spPr>
      </p:pic>
      <p:pic>
        <p:nvPicPr>
          <p:cNvPr id="10" name="Picture 9"/>
          <p:cNvPicPr>
            <a:picLocks noChangeAspect="1"/>
          </p:cNvPicPr>
          <p:nvPr/>
        </p:nvPicPr>
        <p:blipFill>
          <a:blip r:embed="rId3"/>
          <a:stretch>
            <a:fillRect/>
          </a:stretch>
        </p:blipFill>
        <p:spPr>
          <a:xfrm>
            <a:off x="920911" y="4615153"/>
            <a:ext cx="3705225" cy="1714500"/>
          </a:xfrm>
          <a:prstGeom prst="rect">
            <a:avLst/>
          </a:prstGeom>
        </p:spPr>
      </p:pic>
      <p:pic>
        <p:nvPicPr>
          <p:cNvPr id="15" name="Picture 14"/>
          <p:cNvPicPr>
            <a:picLocks noChangeAspect="1"/>
          </p:cNvPicPr>
          <p:nvPr/>
        </p:nvPicPr>
        <p:blipFill>
          <a:blip r:embed="rId4"/>
          <a:stretch>
            <a:fillRect/>
          </a:stretch>
        </p:blipFill>
        <p:spPr>
          <a:xfrm>
            <a:off x="5662028" y="2738438"/>
            <a:ext cx="3781425" cy="1733550"/>
          </a:xfrm>
          <a:prstGeom prst="rect">
            <a:avLst/>
          </a:prstGeom>
        </p:spPr>
      </p:pic>
      <p:sp>
        <p:nvSpPr>
          <p:cNvPr id="20" name="TextBox 19"/>
          <p:cNvSpPr txBox="1"/>
          <p:nvPr/>
        </p:nvSpPr>
        <p:spPr>
          <a:xfrm>
            <a:off x="5990129" y="4955143"/>
            <a:ext cx="4174284" cy="923330"/>
          </a:xfrm>
          <a:prstGeom prst="rect">
            <a:avLst/>
          </a:prstGeom>
          <a:solidFill>
            <a:schemeClr val="accent1"/>
          </a:solidFill>
          <a:ln w="19050">
            <a:solidFill>
              <a:schemeClr val="accent1"/>
            </a:solidFill>
          </a:ln>
        </p:spPr>
        <p:txBody>
          <a:bodyPr wrap="none" rtlCol="0">
            <a:spAutoFit/>
          </a:bodyPr>
          <a:lstStyle/>
          <a:p>
            <a:r>
              <a:rPr lang="en-CA" dirty="0" smtClean="0"/>
              <a:t>1:10 is equivalent to 1:1:10</a:t>
            </a:r>
          </a:p>
          <a:p>
            <a:r>
              <a:rPr lang="en-CA" dirty="0" smtClean="0"/>
              <a:t>(</a:t>
            </a:r>
            <a:r>
              <a:rPr lang="en-CA" dirty="0"/>
              <a:t>Create a (row) vector starting from </a:t>
            </a:r>
            <a:r>
              <a:rPr lang="en-CA" dirty="0" smtClean="0"/>
              <a:t>1 </a:t>
            </a:r>
            <a:r>
              <a:rPr lang="en-CA" dirty="0"/>
              <a:t>and </a:t>
            </a:r>
            <a:endParaRPr lang="en-CA" dirty="0" smtClean="0"/>
          </a:p>
          <a:p>
            <a:r>
              <a:rPr lang="en-CA" dirty="0" smtClean="0"/>
              <a:t>going </a:t>
            </a:r>
            <a:r>
              <a:rPr lang="en-CA" dirty="0"/>
              <a:t>up to no more than </a:t>
            </a:r>
            <a:r>
              <a:rPr lang="en-CA" dirty="0" smtClean="0"/>
              <a:t>10, </a:t>
            </a:r>
            <a:r>
              <a:rPr lang="en-CA" dirty="0"/>
              <a:t>in steps of </a:t>
            </a:r>
            <a:r>
              <a:rPr lang="en-CA" dirty="0" smtClean="0"/>
              <a:t>1)</a:t>
            </a:r>
            <a:endParaRPr lang="en-CA" dirty="0"/>
          </a:p>
        </p:txBody>
      </p:sp>
    </p:spTree>
    <p:extLst>
      <p:ext uri="{BB962C8B-B14F-4D97-AF65-F5344CB8AC3E}">
        <p14:creationId xmlns:p14="http://schemas.microsoft.com/office/powerpoint/2010/main" val="20402024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7447"/>
            <a:ext cx="10515600" cy="5819516"/>
          </a:xfrm>
        </p:spPr>
        <p:txBody>
          <a:bodyPr/>
          <a:lstStyle/>
          <a:p>
            <a:r>
              <a:rPr lang="en-CA" dirty="0" smtClean="0"/>
              <a:t>When you start MATLAB for the first time, the application has a </a:t>
            </a:r>
            <a:r>
              <a:rPr lang="en-CA" dirty="0" err="1" smtClean="0"/>
              <a:t>toolstrip</a:t>
            </a:r>
            <a:r>
              <a:rPr lang="en-CA" dirty="0" smtClean="0"/>
              <a:t> at the top and several windows below:</a:t>
            </a:r>
            <a:endParaRPr lang="en-CA" dirty="0"/>
          </a:p>
        </p:txBody>
      </p:sp>
      <p:pic>
        <p:nvPicPr>
          <p:cNvPr id="5" name="Picture 4"/>
          <p:cNvPicPr>
            <a:picLocks noChangeAspect="1"/>
          </p:cNvPicPr>
          <p:nvPr/>
        </p:nvPicPr>
        <p:blipFill>
          <a:blip r:embed="rId2"/>
          <a:stretch>
            <a:fillRect/>
          </a:stretch>
        </p:blipFill>
        <p:spPr>
          <a:xfrm>
            <a:off x="1959429" y="1321289"/>
            <a:ext cx="7179808" cy="5352107"/>
          </a:xfrm>
          <a:prstGeom prst="rect">
            <a:avLst/>
          </a:prstGeom>
        </p:spPr>
      </p:pic>
      <p:sp>
        <p:nvSpPr>
          <p:cNvPr id="6" name="Rectangle 5"/>
          <p:cNvSpPr/>
          <p:nvPr/>
        </p:nvSpPr>
        <p:spPr>
          <a:xfrm>
            <a:off x="1927860" y="1485900"/>
            <a:ext cx="7254240" cy="8305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922213" y="2400300"/>
            <a:ext cx="1720147" cy="28955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1916566" y="5295899"/>
            <a:ext cx="1725794" cy="1181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3642360" y="2400300"/>
            <a:ext cx="4084320" cy="4076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7726680" y="2400300"/>
            <a:ext cx="1412557" cy="4076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9772992" y="1714500"/>
            <a:ext cx="974947" cy="369332"/>
          </a:xfrm>
          <a:prstGeom prst="rect">
            <a:avLst/>
          </a:prstGeom>
          <a:solidFill>
            <a:schemeClr val="accent1"/>
          </a:solidFill>
          <a:ln w="19050">
            <a:solidFill>
              <a:schemeClr val="accent1"/>
            </a:solidFill>
          </a:ln>
        </p:spPr>
        <p:txBody>
          <a:bodyPr wrap="none" rtlCol="0">
            <a:spAutoFit/>
          </a:bodyPr>
          <a:lstStyle/>
          <a:p>
            <a:r>
              <a:rPr lang="en-CA" dirty="0" err="1" smtClean="0"/>
              <a:t>toolstrip</a:t>
            </a:r>
            <a:endParaRPr lang="en-CA" dirty="0"/>
          </a:p>
        </p:txBody>
      </p:sp>
      <p:sp>
        <p:nvSpPr>
          <p:cNvPr id="12" name="TextBox 11"/>
          <p:cNvSpPr txBox="1"/>
          <p:nvPr/>
        </p:nvSpPr>
        <p:spPr>
          <a:xfrm>
            <a:off x="9453898" y="2840720"/>
            <a:ext cx="2588081" cy="1200329"/>
          </a:xfrm>
          <a:prstGeom prst="rect">
            <a:avLst/>
          </a:prstGeom>
          <a:solidFill>
            <a:schemeClr val="accent1"/>
          </a:solidFill>
          <a:ln w="19050">
            <a:solidFill>
              <a:schemeClr val="accent1"/>
            </a:solidFill>
          </a:ln>
        </p:spPr>
        <p:txBody>
          <a:bodyPr wrap="none" rtlCol="0">
            <a:spAutoFit/>
          </a:bodyPr>
          <a:lstStyle/>
          <a:p>
            <a:r>
              <a:rPr lang="en-CA" dirty="0" smtClean="0"/>
              <a:t>Names and values of</a:t>
            </a:r>
          </a:p>
          <a:p>
            <a:r>
              <a:rPr lang="en-CA" dirty="0" smtClean="0"/>
              <a:t>variables which have</a:t>
            </a:r>
          </a:p>
          <a:p>
            <a:r>
              <a:rPr lang="en-CA" dirty="0" smtClean="0"/>
              <a:t>been assigned values</a:t>
            </a:r>
          </a:p>
          <a:p>
            <a:r>
              <a:rPr lang="en-CA" dirty="0" smtClean="0"/>
              <a:t>and haven’t been cleared</a:t>
            </a:r>
            <a:endParaRPr lang="en-CA" dirty="0"/>
          </a:p>
        </p:txBody>
      </p:sp>
      <p:sp>
        <p:nvSpPr>
          <p:cNvPr id="13" name="TextBox 12"/>
          <p:cNvSpPr txBox="1"/>
          <p:nvPr/>
        </p:nvSpPr>
        <p:spPr>
          <a:xfrm>
            <a:off x="9471997" y="4624686"/>
            <a:ext cx="1953483" cy="369332"/>
          </a:xfrm>
          <a:prstGeom prst="rect">
            <a:avLst/>
          </a:prstGeom>
          <a:solidFill>
            <a:schemeClr val="accent1"/>
          </a:solidFill>
          <a:ln w="19050">
            <a:solidFill>
              <a:schemeClr val="accent1"/>
            </a:solidFill>
          </a:ln>
        </p:spPr>
        <p:txBody>
          <a:bodyPr wrap="none" rtlCol="0">
            <a:spAutoFit/>
          </a:bodyPr>
          <a:lstStyle/>
          <a:p>
            <a:r>
              <a:rPr lang="en-CA" dirty="0" smtClean="0"/>
              <a:t>Command window</a:t>
            </a:r>
            <a:endParaRPr lang="en-CA" dirty="0"/>
          </a:p>
        </p:txBody>
      </p:sp>
      <p:sp>
        <p:nvSpPr>
          <p:cNvPr id="14" name="TextBox 13"/>
          <p:cNvSpPr txBox="1"/>
          <p:nvPr/>
        </p:nvSpPr>
        <p:spPr>
          <a:xfrm>
            <a:off x="150021" y="2656054"/>
            <a:ext cx="1422351" cy="369332"/>
          </a:xfrm>
          <a:prstGeom prst="rect">
            <a:avLst/>
          </a:prstGeom>
          <a:solidFill>
            <a:schemeClr val="accent1"/>
          </a:solidFill>
          <a:ln w="19050">
            <a:solidFill>
              <a:schemeClr val="accent1"/>
            </a:solidFill>
          </a:ln>
        </p:spPr>
        <p:txBody>
          <a:bodyPr wrap="square" rtlCol="0">
            <a:spAutoFit/>
          </a:bodyPr>
          <a:lstStyle/>
          <a:p>
            <a:r>
              <a:rPr lang="en-CA" dirty="0" smtClean="0"/>
              <a:t>File explorer</a:t>
            </a:r>
            <a:endParaRPr lang="en-CA" dirty="0"/>
          </a:p>
        </p:txBody>
      </p:sp>
      <p:sp>
        <p:nvSpPr>
          <p:cNvPr id="15" name="TextBox 14"/>
          <p:cNvSpPr txBox="1"/>
          <p:nvPr/>
        </p:nvSpPr>
        <p:spPr>
          <a:xfrm>
            <a:off x="278614" y="5517117"/>
            <a:ext cx="1293758" cy="369332"/>
          </a:xfrm>
          <a:prstGeom prst="rect">
            <a:avLst/>
          </a:prstGeom>
          <a:solidFill>
            <a:schemeClr val="accent1"/>
          </a:solidFill>
          <a:ln w="19050">
            <a:solidFill>
              <a:schemeClr val="accent1"/>
            </a:solidFill>
          </a:ln>
        </p:spPr>
        <p:txBody>
          <a:bodyPr wrap="square" rtlCol="0">
            <a:spAutoFit/>
          </a:bodyPr>
          <a:lstStyle/>
          <a:p>
            <a:r>
              <a:rPr lang="en-CA" dirty="0" smtClean="0"/>
              <a:t>File details</a:t>
            </a:r>
            <a:endParaRPr lang="en-CA" dirty="0"/>
          </a:p>
        </p:txBody>
      </p:sp>
      <p:cxnSp>
        <p:nvCxnSpPr>
          <p:cNvPr id="20" name="Straight Arrow Connector 19"/>
          <p:cNvCxnSpPr/>
          <p:nvPr/>
        </p:nvCxnSpPr>
        <p:spPr>
          <a:xfrm flipH="1">
            <a:off x="8699500" y="1917700"/>
            <a:ext cx="925112" cy="635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8585200" y="3263900"/>
            <a:ext cx="868699" cy="101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7328171" y="4329342"/>
            <a:ext cx="2072147" cy="4418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722959" y="2840720"/>
            <a:ext cx="740841" cy="29817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761537" y="5622166"/>
            <a:ext cx="702263" cy="8152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494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smtClean="0"/>
              <a:t>While loops</a:t>
            </a:r>
          </a:p>
          <a:p>
            <a:r>
              <a:rPr lang="en-CA" dirty="0" smtClean="0"/>
              <a:t>In a while loop, the while statement is followed by a logical expression to be evaluated</a:t>
            </a:r>
          </a:p>
          <a:p>
            <a:r>
              <a:rPr lang="en-CA" dirty="0" smtClean="0"/>
              <a:t>As long as the logical expression is True, the code in the while block will be executed. The expression gets re-evaluated each time the code in the block finishes executing</a:t>
            </a:r>
            <a:endParaRPr lang="en-CA" dirty="0"/>
          </a:p>
        </p:txBody>
      </p:sp>
      <p:pic>
        <p:nvPicPr>
          <p:cNvPr id="2" name="Picture 1"/>
          <p:cNvPicPr>
            <a:picLocks noChangeAspect="1"/>
          </p:cNvPicPr>
          <p:nvPr/>
        </p:nvPicPr>
        <p:blipFill>
          <a:blip r:embed="rId2"/>
          <a:stretch>
            <a:fillRect/>
          </a:stretch>
        </p:blipFill>
        <p:spPr>
          <a:xfrm>
            <a:off x="1807028" y="2914455"/>
            <a:ext cx="4534785" cy="3859569"/>
          </a:xfrm>
          <a:prstGeom prst="rect">
            <a:avLst/>
          </a:prstGeom>
        </p:spPr>
      </p:pic>
      <p:pic>
        <p:nvPicPr>
          <p:cNvPr id="4" name="Picture 3"/>
          <p:cNvPicPr>
            <a:picLocks noChangeAspect="1"/>
          </p:cNvPicPr>
          <p:nvPr/>
        </p:nvPicPr>
        <p:blipFill>
          <a:blip r:embed="rId3"/>
          <a:stretch>
            <a:fillRect/>
          </a:stretch>
        </p:blipFill>
        <p:spPr>
          <a:xfrm>
            <a:off x="7113231" y="3862679"/>
            <a:ext cx="3638550" cy="1390650"/>
          </a:xfrm>
          <a:prstGeom prst="rect">
            <a:avLst/>
          </a:prstGeom>
        </p:spPr>
      </p:pic>
      <p:sp>
        <p:nvSpPr>
          <p:cNvPr id="9" name="TextBox 8"/>
          <p:cNvSpPr txBox="1"/>
          <p:nvPr/>
        </p:nvSpPr>
        <p:spPr>
          <a:xfrm>
            <a:off x="7113231" y="3406939"/>
            <a:ext cx="918841" cy="369332"/>
          </a:xfrm>
          <a:prstGeom prst="rect">
            <a:avLst/>
          </a:prstGeom>
          <a:noFill/>
        </p:spPr>
        <p:txBody>
          <a:bodyPr wrap="none" rtlCol="0">
            <a:spAutoFit/>
          </a:bodyPr>
          <a:lstStyle/>
          <a:p>
            <a:r>
              <a:rPr lang="en-CA" dirty="0" smtClean="0"/>
              <a:t>Output:</a:t>
            </a:r>
            <a:endParaRPr lang="en-CA" dirty="0"/>
          </a:p>
        </p:txBody>
      </p:sp>
      <p:sp>
        <p:nvSpPr>
          <p:cNvPr id="11" name="TextBox 10"/>
          <p:cNvSpPr txBox="1"/>
          <p:nvPr/>
        </p:nvSpPr>
        <p:spPr>
          <a:xfrm>
            <a:off x="4907209" y="6052435"/>
            <a:ext cx="6748129" cy="646331"/>
          </a:xfrm>
          <a:prstGeom prst="rect">
            <a:avLst/>
          </a:prstGeom>
          <a:solidFill>
            <a:schemeClr val="accent1"/>
          </a:solidFill>
          <a:ln w="19050">
            <a:solidFill>
              <a:schemeClr val="accent1"/>
            </a:solidFill>
          </a:ln>
        </p:spPr>
        <p:txBody>
          <a:bodyPr wrap="none" rtlCol="0">
            <a:spAutoFit/>
          </a:bodyPr>
          <a:lstStyle/>
          <a:p>
            <a:r>
              <a:rPr lang="en-CA" dirty="0" smtClean="0"/>
              <a:t>In this example, if x didn’t get incremented inside the while block, it </a:t>
            </a:r>
          </a:p>
          <a:p>
            <a:r>
              <a:rPr lang="en-CA" dirty="0" smtClean="0"/>
              <a:t>would always be less than 5 and we would be stuck in an infinite loop.</a:t>
            </a:r>
            <a:endParaRPr lang="en-CA" dirty="0"/>
          </a:p>
        </p:txBody>
      </p:sp>
      <p:cxnSp>
        <p:nvCxnSpPr>
          <p:cNvPr id="12" name="Straight Arrow Connector 11"/>
          <p:cNvCxnSpPr/>
          <p:nvPr/>
        </p:nvCxnSpPr>
        <p:spPr>
          <a:xfrm flipH="1">
            <a:off x="3375372" y="6333279"/>
            <a:ext cx="1443328" cy="4232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3813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smtClean="0"/>
              <a:t>Reading data from files</a:t>
            </a:r>
            <a:endParaRPr lang="en-CA" dirty="0"/>
          </a:p>
        </p:txBody>
      </p:sp>
    </p:spTree>
    <p:extLst>
      <p:ext uri="{BB962C8B-B14F-4D97-AF65-F5344CB8AC3E}">
        <p14:creationId xmlns:p14="http://schemas.microsoft.com/office/powerpoint/2010/main" val="13864898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For some experiments, the instruments will record data in a .txt, .csv, or some other file</a:t>
            </a:r>
          </a:p>
          <a:p>
            <a:r>
              <a:rPr lang="en-CA" dirty="0" smtClean="0"/>
              <a:t>If a camera or scanner is involved, the saved images constitute part of your raw data</a:t>
            </a:r>
          </a:p>
          <a:p>
            <a:r>
              <a:rPr lang="en-CA" dirty="0" smtClean="0"/>
              <a:t>We want to import this digital data into MATLAB, converting it into vectors or matrices in order to manipulate it</a:t>
            </a:r>
          </a:p>
          <a:p>
            <a:r>
              <a:rPr lang="en-CA" dirty="0" smtClean="0"/>
              <a:t>In other cases you might be manually changing a parameter and recording the output of some instrument (e.g. </a:t>
            </a:r>
            <a:r>
              <a:rPr lang="en-CA" dirty="0" err="1" smtClean="0"/>
              <a:t>multimeter</a:t>
            </a:r>
            <a:r>
              <a:rPr lang="en-CA" dirty="0" smtClean="0"/>
              <a:t>). In this case the data should be recorded in your log book, but you can also enter it into e.g. Microsoft Excel and save as a .csv or manually create vectors of the data in MATLAB, etc.</a:t>
            </a:r>
          </a:p>
        </p:txBody>
      </p:sp>
    </p:spTree>
    <p:extLst>
      <p:ext uri="{BB962C8B-B14F-4D97-AF65-F5344CB8AC3E}">
        <p14:creationId xmlns:p14="http://schemas.microsoft.com/office/powerpoint/2010/main" val="10172969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Let’s start with some code for reading in the data in the text file ‘gaus1.txt’</a:t>
            </a:r>
          </a:p>
          <a:p>
            <a:r>
              <a:rPr lang="en-CA" dirty="0" smtClean="0"/>
              <a:t>This file consists of 100 lines, each line having three numbers separated by some white space (a single space in this case)</a:t>
            </a:r>
          </a:p>
          <a:p>
            <a:r>
              <a:rPr lang="en-CA" dirty="0" smtClean="0"/>
              <a:t>Here are the first few lines (file contents viewed using Notepad):</a:t>
            </a:r>
          </a:p>
          <a:p>
            <a:endParaRPr lang="en-CA" dirty="0"/>
          </a:p>
        </p:txBody>
      </p:sp>
      <p:pic>
        <p:nvPicPr>
          <p:cNvPr id="2" name="Picture 1"/>
          <p:cNvPicPr>
            <a:picLocks noChangeAspect="1"/>
          </p:cNvPicPr>
          <p:nvPr/>
        </p:nvPicPr>
        <p:blipFill>
          <a:blip r:embed="rId2"/>
          <a:stretch>
            <a:fillRect/>
          </a:stretch>
        </p:blipFill>
        <p:spPr>
          <a:xfrm>
            <a:off x="2746318" y="2881313"/>
            <a:ext cx="6134100" cy="3295650"/>
          </a:xfrm>
          <a:prstGeom prst="rect">
            <a:avLst/>
          </a:prstGeom>
        </p:spPr>
      </p:pic>
    </p:spTree>
    <p:extLst>
      <p:ext uri="{BB962C8B-B14F-4D97-AF65-F5344CB8AC3E}">
        <p14:creationId xmlns:p14="http://schemas.microsoft.com/office/powerpoint/2010/main" val="25820545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Let’s start with some code for reading in the data in the text file ‘gaus1.txt’</a:t>
            </a:r>
          </a:p>
          <a:p>
            <a:r>
              <a:rPr lang="en-CA" dirty="0" smtClean="0"/>
              <a:t>This is simulated data that does not have any physical meaning. The first number in a row is the independent variable or x-axis data, the second number is the dependent variable or y-axis data, and the third number is the uncertainty on the y data</a:t>
            </a:r>
          </a:p>
          <a:p>
            <a:r>
              <a:rPr lang="en-CA" dirty="0"/>
              <a:t>Note: the data in the file are not ordered by x value</a:t>
            </a:r>
          </a:p>
          <a:p>
            <a:endParaRPr lang="en-CA" dirty="0" smtClean="0"/>
          </a:p>
          <a:p>
            <a:endParaRPr lang="en-CA" dirty="0"/>
          </a:p>
        </p:txBody>
      </p:sp>
      <p:pic>
        <p:nvPicPr>
          <p:cNvPr id="2" name="Picture 1"/>
          <p:cNvPicPr>
            <a:picLocks noChangeAspect="1"/>
          </p:cNvPicPr>
          <p:nvPr/>
        </p:nvPicPr>
        <p:blipFill>
          <a:blip r:embed="rId2"/>
          <a:stretch>
            <a:fillRect/>
          </a:stretch>
        </p:blipFill>
        <p:spPr>
          <a:xfrm>
            <a:off x="2721380" y="3429953"/>
            <a:ext cx="6134100" cy="3295650"/>
          </a:xfrm>
          <a:prstGeom prst="rect">
            <a:avLst/>
          </a:prstGeom>
        </p:spPr>
      </p:pic>
    </p:spTree>
    <p:extLst>
      <p:ext uri="{BB962C8B-B14F-4D97-AF65-F5344CB8AC3E}">
        <p14:creationId xmlns:p14="http://schemas.microsoft.com/office/powerpoint/2010/main" val="6678611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To access the data in MATLAB, we need to determine the path of the file in the file system and enter it as a string</a:t>
            </a:r>
          </a:p>
          <a:p>
            <a:r>
              <a:rPr lang="en-CA" dirty="0" smtClean="0"/>
              <a:t>On Windows, you can determine the path by right-clicking on the file and selecting “Properties”. You can highlight and copy the Location. Note also the file name and file type</a:t>
            </a:r>
            <a:endParaRPr lang="en-CA" dirty="0"/>
          </a:p>
        </p:txBody>
      </p:sp>
      <p:pic>
        <p:nvPicPr>
          <p:cNvPr id="2" name="Picture 1"/>
          <p:cNvPicPr>
            <a:picLocks noChangeAspect="1"/>
          </p:cNvPicPr>
          <p:nvPr/>
        </p:nvPicPr>
        <p:blipFill>
          <a:blip r:embed="rId2"/>
          <a:stretch>
            <a:fillRect/>
          </a:stretch>
        </p:blipFill>
        <p:spPr>
          <a:xfrm>
            <a:off x="3017520" y="2687591"/>
            <a:ext cx="4506018" cy="3984757"/>
          </a:xfrm>
          <a:prstGeom prst="rect">
            <a:avLst/>
          </a:prstGeom>
        </p:spPr>
      </p:pic>
      <p:sp>
        <p:nvSpPr>
          <p:cNvPr id="4" name="Rectangle 3"/>
          <p:cNvSpPr/>
          <p:nvPr/>
        </p:nvSpPr>
        <p:spPr>
          <a:xfrm>
            <a:off x="3541250" y="4522124"/>
            <a:ext cx="1945150" cy="15784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3976282" y="3898669"/>
            <a:ext cx="396213" cy="15711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3516312" y="4156365"/>
            <a:ext cx="1138815" cy="16127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095756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Start a new script and assign the location of the folder containing the data file and the file name to variables</a:t>
            </a:r>
          </a:p>
          <a:p>
            <a:r>
              <a:rPr lang="en-CA" dirty="0" smtClean="0"/>
              <a:t>Note: a trailing backslash has been added to the end of the file folder path</a:t>
            </a:r>
          </a:p>
          <a:p>
            <a:r>
              <a:rPr lang="en-CA" dirty="0" smtClean="0"/>
              <a:t>Note: the file extension ‘.txt’ has been added to the file name</a:t>
            </a:r>
            <a:endParaRPr lang="en-CA" dirty="0"/>
          </a:p>
        </p:txBody>
      </p:sp>
      <p:pic>
        <p:nvPicPr>
          <p:cNvPr id="2" name="Picture 1"/>
          <p:cNvPicPr>
            <a:picLocks noChangeAspect="1"/>
          </p:cNvPicPr>
          <p:nvPr/>
        </p:nvPicPr>
        <p:blipFill>
          <a:blip r:embed="rId2"/>
          <a:stretch>
            <a:fillRect/>
          </a:stretch>
        </p:blipFill>
        <p:spPr>
          <a:xfrm>
            <a:off x="3483639" y="2567111"/>
            <a:ext cx="7860635" cy="4217719"/>
          </a:xfrm>
          <a:prstGeom prst="rect">
            <a:avLst/>
          </a:prstGeom>
        </p:spPr>
      </p:pic>
      <p:sp>
        <p:nvSpPr>
          <p:cNvPr id="4" name="TextBox 3"/>
          <p:cNvSpPr txBox="1"/>
          <p:nvPr/>
        </p:nvSpPr>
        <p:spPr>
          <a:xfrm>
            <a:off x="261974" y="4617151"/>
            <a:ext cx="2692893" cy="923330"/>
          </a:xfrm>
          <a:prstGeom prst="rect">
            <a:avLst/>
          </a:prstGeom>
          <a:solidFill>
            <a:schemeClr val="accent1"/>
          </a:solidFill>
          <a:ln w="19050">
            <a:solidFill>
              <a:schemeClr val="accent1"/>
            </a:solidFill>
          </a:ln>
        </p:spPr>
        <p:txBody>
          <a:bodyPr wrap="square" rtlCol="0">
            <a:spAutoFit/>
          </a:bodyPr>
          <a:lstStyle/>
          <a:p>
            <a:r>
              <a:rPr lang="en-CA" dirty="0" smtClean="0"/>
              <a:t>The function </a:t>
            </a:r>
            <a:r>
              <a:rPr lang="en-CA" dirty="0" err="1" smtClean="0"/>
              <a:t>strcat</a:t>
            </a:r>
            <a:r>
              <a:rPr lang="en-CA" dirty="0" smtClean="0"/>
              <a:t>() concatenates two (or more) strings.</a:t>
            </a:r>
            <a:endParaRPr lang="en-CA" dirty="0"/>
          </a:p>
        </p:txBody>
      </p:sp>
      <p:cxnSp>
        <p:nvCxnSpPr>
          <p:cNvPr id="5" name="Straight Arrow Connector 4"/>
          <p:cNvCxnSpPr/>
          <p:nvPr/>
        </p:nvCxnSpPr>
        <p:spPr>
          <a:xfrm flipV="1">
            <a:off x="3017520" y="4272742"/>
            <a:ext cx="1737360" cy="5153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458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33240" y="3406257"/>
            <a:ext cx="5191408" cy="3198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If you move the </a:t>
            </a:r>
            <a:r>
              <a:rPr lang="en-US" dirty="0" err="1" smtClean="0"/>
              <a:t>code+data</a:t>
            </a:r>
            <a:r>
              <a:rPr lang="en-US" dirty="0" smtClean="0"/>
              <a:t> together to a different computer, the code should just work if relative paths are used</a:t>
            </a:r>
          </a:p>
          <a:p>
            <a:r>
              <a:rPr lang="en-US" dirty="0" smtClean="0"/>
              <a:t>Absolute paths are useful if the script and data are distantly separated in the file system for some reason</a:t>
            </a:r>
          </a:p>
          <a:p>
            <a:endParaRPr lang="en-US" dirty="0" smtClean="0"/>
          </a:p>
          <a:p>
            <a:pPr marL="0" indent="0">
              <a:buFont typeface="Arial" panose="020B0604020202020204" pitchFamily="34" charset="0"/>
              <a:buNone/>
            </a:pPr>
            <a:endParaRPr lang="en-US" dirty="0"/>
          </a:p>
        </p:txBody>
      </p:sp>
      <p:sp>
        <p:nvSpPr>
          <p:cNvPr id="3" name="Content Placeholder 2"/>
          <p:cNvSpPr>
            <a:spLocks noGrp="1"/>
          </p:cNvSpPr>
          <p:nvPr>
            <p:ph idx="1"/>
          </p:nvPr>
        </p:nvSpPr>
        <p:spPr>
          <a:xfrm>
            <a:off x="838199" y="357447"/>
            <a:ext cx="10506075" cy="5819516"/>
          </a:xfrm>
        </p:spPr>
        <p:txBody>
          <a:bodyPr>
            <a:normAutofit/>
          </a:bodyPr>
          <a:lstStyle/>
          <a:p>
            <a:r>
              <a:rPr lang="en-CA" dirty="0" smtClean="0"/>
              <a:t>On the previous slide we constructed the absolute path of the file</a:t>
            </a:r>
          </a:p>
          <a:p>
            <a:r>
              <a:rPr lang="en-CA" dirty="0" smtClean="0"/>
              <a:t>If the data file or its parent folder is in the same location as the script file (which is the case for me, and can be seen in the MATLAB file explorer), we can use relative paths instead of absolute paths</a:t>
            </a:r>
            <a:endParaRPr lang="en-CA" dirty="0"/>
          </a:p>
        </p:txBody>
      </p:sp>
      <p:pic>
        <p:nvPicPr>
          <p:cNvPr id="2" name="Picture 1"/>
          <p:cNvPicPr>
            <a:picLocks noChangeAspect="1"/>
          </p:cNvPicPr>
          <p:nvPr/>
        </p:nvPicPr>
        <p:blipFill>
          <a:blip r:embed="rId2"/>
          <a:stretch>
            <a:fillRect/>
          </a:stretch>
        </p:blipFill>
        <p:spPr>
          <a:xfrm>
            <a:off x="5324648" y="2513996"/>
            <a:ext cx="5481898" cy="3109704"/>
          </a:xfrm>
          <a:prstGeom prst="rect">
            <a:avLst/>
          </a:prstGeom>
        </p:spPr>
      </p:pic>
      <p:sp>
        <p:nvSpPr>
          <p:cNvPr id="4" name="Rectangle 3"/>
          <p:cNvSpPr/>
          <p:nvPr/>
        </p:nvSpPr>
        <p:spPr>
          <a:xfrm>
            <a:off x="7265352" y="3408219"/>
            <a:ext cx="1471324" cy="30757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2251723" y="2158591"/>
            <a:ext cx="2692893" cy="923330"/>
          </a:xfrm>
          <a:prstGeom prst="rect">
            <a:avLst/>
          </a:prstGeom>
          <a:solidFill>
            <a:schemeClr val="accent1"/>
          </a:solidFill>
          <a:ln w="19050">
            <a:solidFill>
              <a:schemeClr val="accent1"/>
            </a:solidFill>
          </a:ln>
        </p:spPr>
        <p:txBody>
          <a:bodyPr wrap="square" rtlCol="0">
            <a:spAutoFit/>
          </a:bodyPr>
          <a:lstStyle/>
          <a:p>
            <a:r>
              <a:rPr lang="en-CA" dirty="0" err="1" smtClean="0"/>
              <a:t>data_from_file.m</a:t>
            </a:r>
            <a:r>
              <a:rPr lang="en-CA" dirty="0" smtClean="0"/>
              <a:t> and the data file’s parent folder are in the same location</a:t>
            </a:r>
            <a:endParaRPr lang="en-CA" dirty="0"/>
          </a:p>
        </p:txBody>
      </p:sp>
      <p:cxnSp>
        <p:nvCxnSpPr>
          <p:cNvPr id="6" name="Straight Arrow Connector 5"/>
          <p:cNvCxnSpPr/>
          <p:nvPr/>
        </p:nvCxnSpPr>
        <p:spPr>
          <a:xfrm>
            <a:off x="4980723" y="2513996"/>
            <a:ext cx="568851" cy="39545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013974" y="3017520"/>
            <a:ext cx="535600" cy="154616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3391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015" y="357447"/>
            <a:ext cx="10812259" cy="5819516"/>
          </a:xfrm>
        </p:spPr>
        <p:txBody>
          <a:bodyPr>
            <a:normAutofit/>
          </a:bodyPr>
          <a:lstStyle/>
          <a:p>
            <a:r>
              <a:rPr lang="en-US" dirty="0"/>
              <a:t>Having constructed the file path, let’s read in the data from the text file</a:t>
            </a:r>
          </a:p>
          <a:p>
            <a:r>
              <a:rPr lang="en-US" dirty="0"/>
              <a:t>To do this we can use the </a:t>
            </a:r>
            <a:r>
              <a:rPr lang="en-US" dirty="0" err="1" smtClean="0"/>
              <a:t>dlmread</a:t>
            </a:r>
            <a:r>
              <a:rPr lang="en-US" dirty="0" smtClean="0"/>
              <a:t>() function, passing the file path as an argument</a:t>
            </a:r>
            <a:endParaRPr lang="en-US" dirty="0"/>
          </a:p>
          <a:p>
            <a:r>
              <a:rPr lang="en-US" dirty="0"/>
              <a:t>After running the code, in the Workspace we see that the “value” of the </a:t>
            </a:r>
            <a:r>
              <a:rPr lang="en-US" dirty="0" smtClean="0"/>
              <a:t> variable into which we read in the data </a:t>
            </a:r>
            <a:r>
              <a:rPr lang="en-US" dirty="0"/>
              <a:t>is a </a:t>
            </a:r>
            <a:r>
              <a:rPr lang="en-US" dirty="0" smtClean="0"/>
              <a:t>100x3 </a:t>
            </a:r>
            <a:r>
              <a:rPr lang="en-US" dirty="0"/>
              <a:t>double. This means it is a matrix with </a:t>
            </a:r>
            <a:r>
              <a:rPr lang="en-US" dirty="0" smtClean="0"/>
              <a:t>100 </a:t>
            </a:r>
            <a:r>
              <a:rPr lang="en-US" dirty="0"/>
              <a:t>rows and </a:t>
            </a:r>
            <a:r>
              <a:rPr lang="en-US" dirty="0" smtClean="0"/>
              <a:t>3 </a:t>
            </a:r>
            <a:r>
              <a:rPr lang="en-US" dirty="0"/>
              <a:t>columns of double-precision floating-point numbers</a:t>
            </a:r>
          </a:p>
        </p:txBody>
      </p:sp>
      <p:pic>
        <p:nvPicPr>
          <p:cNvPr id="2" name="Picture 1"/>
          <p:cNvPicPr>
            <a:picLocks noChangeAspect="1"/>
          </p:cNvPicPr>
          <p:nvPr/>
        </p:nvPicPr>
        <p:blipFill>
          <a:blip r:embed="rId2"/>
          <a:stretch>
            <a:fillRect/>
          </a:stretch>
        </p:blipFill>
        <p:spPr>
          <a:xfrm>
            <a:off x="2028391" y="3615430"/>
            <a:ext cx="7553325" cy="2752725"/>
          </a:xfrm>
          <a:prstGeom prst="rect">
            <a:avLst/>
          </a:prstGeom>
        </p:spPr>
      </p:pic>
    </p:spTree>
    <p:extLst>
      <p:ext uri="{BB962C8B-B14F-4D97-AF65-F5344CB8AC3E}">
        <p14:creationId xmlns:p14="http://schemas.microsoft.com/office/powerpoint/2010/main" val="42755705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Again, we can inspect the contents of the matrix by double clicking on the variable name in the Workspace</a:t>
            </a:r>
          </a:p>
          <a:p>
            <a:r>
              <a:rPr lang="en-CA" dirty="0" smtClean="0"/>
              <a:t>The first column of the matrix contains the x data, the second column contains the corresponding y data, and the third column contains the corresponding y uncertainty data</a:t>
            </a:r>
            <a:endParaRPr lang="en-CA" dirty="0"/>
          </a:p>
        </p:txBody>
      </p:sp>
      <p:pic>
        <p:nvPicPr>
          <p:cNvPr id="2" name="Picture 1"/>
          <p:cNvPicPr>
            <a:picLocks noChangeAspect="1"/>
          </p:cNvPicPr>
          <p:nvPr/>
        </p:nvPicPr>
        <p:blipFill>
          <a:blip r:embed="rId2"/>
          <a:stretch>
            <a:fillRect/>
          </a:stretch>
        </p:blipFill>
        <p:spPr>
          <a:xfrm>
            <a:off x="1942754" y="2831134"/>
            <a:ext cx="7658100" cy="2933700"/>
          </a:xfrm>
          <a:prstGeom prst="rect">
            <a:avLst/>
          </a:prstGeom>
        </p:spPr>
      </p:pic>
    </p:spTree>
    <p:extLst>
      <p:ext uri="{BB962C8B-B14F-4D97-AF65-F5344CB8AC3E}">
        <p14:creationId xmlns:p14="http://schemas.microsoft.com/office/powerpoint/2010/main" val="3981029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7447"/>
            <a:ext cx="4038600" cy="5819516"/>
          </a:xfrm>
        </p:spPr>
        <p:txBody>
          <a:bodyPr/>
          <a:lstStyle/>
          <a:p>
            <a:r>
              <a:rPr lang="en-CA" dirty="0" smtClean="0"/>
              <a:t>We will start with the command window, which is basically a powerful calculator</a:t>
            </a:r>
          </a:p>
          <a:p>
            <a:r>
              <a:rPr lang="en-CA" dirty="0" smtClean="0"/>
              <a:t>Expressions or commands are entered after the &gt;&gt; symbol on the last line of the command window</a:t>
            </a:r>
          </a:p>
          <a:p>
            <a:r>
              <a:rPr lang="en-CA" dirty="0" smtClean="0"/>
              <a:t>Here are some basic calculation examples:</a:t>
            </a:r>
            <a:endParaRPr lang="en-CA" dirty="0"/>
          </a:p>
        </p:txBody>
      </p:sp>
      <p:pic>
        <p:nvPicPr>
          <p:cNvPr id="2" name="Picture 1"/>
          <p:cNvPicPr>
            <a:picLocks noChangeAspect="1"/>
          </p:cNvPicPr>
          <p:nvPr/>
        </p:nvPicPr>
        <p:blipFill>
          <a:blip r:embed="rId2"/>
          <a:stretch>
            <a:fillRect/>
          </a:stretch>
        </p:blipFill>
        <p:spPr>
          <a:xfrm>
            <a:off x="5491162" y="357447"/>
            <a:ext cx="5127061" cy="5648325"/>
          </a:xfrm>
          <a:prstGeom prst="rect">
            <a:avLst/>
          </a:prstGeom>
        </p:spPr>
      </p:pic>
      <p:sp>
        <p:nvSpPr>
          <p:cNvPr id="21" name="TextBox 20"/>
          <p:cNvSpPr txBox="1"/>
          <p:nvPr/>
        </p:nvSpPr>
        <p:spPr>
          <a:xfrm>
            <a:off x="6712746" y="903454"/>
            <a:ext cx="2526504" cy="369332"/>
          </a:xfrm>
          <a:prstGeom prst="rect">
            <a:avLst/>
          </a:prstGeom>
          <a:solidFill>
            <a:schemeClr val="accent1"/>
          </a:solidFill>
          <a:ln w="19050">
            <a:solidFill>
              <a:schemeClr val="accent1"/>
            </a:solidFill>
          </a:ln>
        </p:spPr>
        <p:txBody>
          <a:bodyPr wrap="square" rtlCol="0">
            <a:spAutoFit/>
          </a:bodyPr>
          <a:lstStyle/>
          <a:p>
            <a:r>
              <a:rPr lang="en-CA" dirty="0" smtClean="0"/>
              <a:t>Addition of two numbers</a:t>
            </a:r>
            <a:endParaRPr lang="en-CA" dirty="0"/>
          </a:p>
        </p:txBody>
      </p:sp>
      <p:sp>
        <p:nvSpPr>
          <p:cNvPr id="22" name="TextBox 21"/>
          <p:cNvSpPr txBox="1"/>
          <p:nvPr/>
        </p:nvSpPr>
        <p:spPr>
          <a:xfrm>
            <a:off x="6712745" y="1818793"/>
            <a:ext cx="2878929" cy="369332"/>
          </a:xfrm>
          <a:prstGeom prst="rect">
            <a:avLst/>
          </a:prstGeom>
          <a:solidFill>
            <a:schemeClr val="accent1"/>
          </a:solidFill>
          <a:ln w="19050">
            <a:solidFill>
              <a:schemeClr val="accent1"/>
            </a:solidFill>
          </a:ln>
        </p:spPr>
        <p:txBody>
          <a:bodyPr wrap="square" rtlCol="0">
            <a:spAutoFit/>
          </a:bodyPr>
          <a:lstStyle/>
          <a:p>
            <a:r>
              <a:rPr lang="en-CA" dirty="0" smtClean="0"/>
              <a:t>Subtraction of two numbers</a:t>
            </a:r>
            <a:endParaRPr lang="en-CA" dirty="0"/>
          </a:p>
        </p:txBody>
      </p:sp>
      <p:sp>
        <p:nvSpPr>
          <p:cNvPr id="23" name="TextBox 22"/>
          <p:cNvSpPr txBox="1"/>
          <p:nvPr/>
        </p:nvSpPr>
        <p:spPr>
          <a:xfrm>
            <a:off x="6712745" y="2627611"/>
            <a:ext cx="3031330" cy="369332"/>
          </a:xfrm>
          <a:prstGeom prst="rect">
            <a:avLst/>
          </a:prstGeom>
          <a:solidFill>
            <a:schemeClr val="accent1"/>
          </a:solidFill>
          <a:ln w="19050">
            <a:solidFill>
              <a:schemeClr val="accent1"/>
            </a:solidFill>
          </a:ln>
        </p:spPr>
        <p:txBody>
          <a:bodyPr wrap="square" rtlCol="0">
            <a:spAutoFit/>
          </a:bodyPr>
          <a:lstStyle/>
          <a:p>
            <a:r>
              <a:rPr lang="en-CA" dirty="0" smtClean="0"/>
              <a:t>Multiplication of two numbers</a:t>
            </a:r>
            <a:endParaRPr lang="en-CA" dirty="0"/>
          </a:p>
        </p:txBody>
      </p:sp>
      <p:sp>
        <p:nvSpPr>
          <p:cNvPr id="25" name="TextBox 24"/>
          <p:cNvSpPr txBox="1"/>
          <p:nvPr/>
        </p:nvSpPr>
        <p:spPr>
          <a:xfrm>
            <a:off x="6712745" y="3542950"/>
            <a:ext cx="3031330" cy="369332"/>
          </a:xfrm>
          <a:prstGeom prst="rect">
            <a:avLst/>
          </a:prstGeom>
          <a:solidFill>
            <a:schemeClr val="accent1"/>
          </a:solidFill>
          <a:ln w="19050">
            <a:solidFill>
              <a:schemeClr val="accent1"/>
            </a:solidFill>
          </a:ln>
        </p:spPr>
        <p:txBody>
          <a:bodyPr wrap="square" rtlCol="0">
            <a:spAutoFit/>
          </a:bodyPr>
          <a:lstStyle/>
          <a:p>
            <a:r>
              <a:rPr lang="en-CA" dirty="0" smtClean="0"/>
              <a:t>Division of two numbers</a:t>
            </a:r>
            <a:endParaRPr lang="en-CA" dirty="0"/>
          </a:p>
        </p:txBody>
      </p:sp>
      <p:sp>
        <p:nvSpPr>
          <p:cNvPr id="26" name="TextBox 25"/>
          <p:cNvSpPr txBox="1"/>
          <p:nvPr/>
        </p:nvSpPr>
        <p:spPr>
          <a:xfrm>
            <a:off x="6712745" y="4273623"/>
            <a:ext cx="1650205" cy="369332"/>
          </a:xfrm>
          <a:prstGeom prst="rect">
            <a:avLst/>
          </a:prstGeom>
          <a:solidFill>
            <a:schemeClr val="accent1"/>
          </a:solidFill>
          <a:ln w="19050">
            <a:solidFill>
              <a:schemeClr val="accent1"/>
            </a:solidFill>
          </a:ln>
        </p:spPr>
        <p:txBody>
          <a:bodyPr wrap="square" rtlCol="0">
            <a:spAutoFit/>
          </a:bodyPr>
          <a:lstStyle/>
          <a:p>
            <a:r>
              <a:rPr lang="en-CA" dirty="0" smtClean="0"/>
              <a:t>Exponentiation</a:t>
            </a:r>
            <a:endParaRPr lang="en-CA" dirty="0"/>
          </a:p>
        </p:txBody>
      </p:sp>
      <p:sp>
        <p:nvSpPr>
          <p:cNvPr id="28" name="TextBox 27"/>
          <p:cNvSpPr txBox="1"/>
          <p:nvPr/>
        </p:nvSpPr>
        <p:spPr>
          <a:xfrm>
            <a:off x="6931820" y="5082441"/>
            <a:ext cx="2983705" cy="369332"/>
          </a:xfrm>
          <a:prstGeom prst="rect">
            <a:avLst/>
          </a:prstGeom>
          <a:solidFill>
            <a:schemeClr val="accent1"/>
          </a:solidFill>
          <a:ln w="19050">
            <a:solidFill>
              <a:schemeClr val="accent1"/>
            </a:solidFill>
          </a:ln>
        </p:spPr>
        <p:txBody>
          <a:bodyPr wrap="square" rtlCol="0">
            <a:spAutoFit/>
          </a:bodyPr>
          <a:lstStyle/>
          <a:p>
            <a:r>
              <a:rPr lang="en-CA" dirty="0" smtClean="0"/>
              <a:t>More complicated expression</a:t>
            </a:r>
            <a:endParaRPr lang="en-CA" dirty="0"/>
          </a:p>
        </p:txBody>
      </p:sp>
    </p:spTree>
    <p:extLst>
      <p:ext uri="{BB962C8B-B14F-4D97-AF65-F5344CB8AC3E}">
        <p14:creationId xmlns:p14="http://schemas.microsoft.com/office/powerpoint/2010/main" val="2581692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What if the data has headers?</a:t>
            </a:r>
          </a:p>
          <a:p>
            <a:r>
              <a:rPr lang="en-US" dirty="0"/>
              <a:t>Sometimes the data file will include descriptive information in the first few lines, </a:t>
            </a:r>
            <a:r>
              <a:rPr lang="en-US" dirty="0" smtClean="0"/>
              <a:t>as is the case for ‘gaus1_with_headers.txt’</a:t>
            </a:r>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While </a:t>
            </a:r>
            <a:r>
              <a:rPr lang="en-US" dirty="0"/>
              <a:t>helpful when viewing the file, we don’t want to read in the headers with the rest of the data</a:t>
            </a:r>
          </a:p>
          <a:p>
            <a:endParaRPr lang="en-CA" dirty="0"/>
          </a:p>
        </p:txBody>
      </p:sp>
      <p:pic>
        <p:nvPicPr>
          <p:cNvPr id="2" name="Picture 1"/>
          <p:cNvPicPr>
            <a:picLocks noChangeAspect="1"/>
          </p:cNvPicPr>
          <p:nvPr/>
        </p:nvPicPr>
        <p:blipFill>
          <a:blip r:embed="rId2"/>
          <a:stretch>
            <a:fillRect/>
          </a:stretch>
        </p:blipFill>
        <p:spPr>
          <a:xfrm>
            <a:off x="3157450" y="1818539"/>
            <a:ext cx="3781425" cy="2647950"/>
          </a:xfrm>
          <a:prstGeom prst="rect">
            <a:avLst/>
          </a:prstGeom>
        </p:spPr>
      </p:pic>
    </p:spTree>
    <p:extLst>
      <p:ext uri="{BB962C8B-B14F-4D97-AF65-F5344CB8AC3E}">
        <p14:creationId xmlns:p14="http://schemas.microsoft.com/office/powerpoint/2010/main" val="11197030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What if the data has headers?</a:t>
            </a:r>
          </a:p>
          <a:p>
            <a:r>
              <a:rPr lang="en-US" dirty="0"/>
              <a:t>Headers can easily be skipped by passing a few more arguments to </a:t>
            </a:r>
            <a:r>
              <a:rPr lang="en-US" dirty="0" err="1"/>
              <a:t>dlmread</a:t>
            </a:r>
            <a:r>
              <a:rPr lang="en-US" dirty="0"/>
              <a:t>()</a:t>
            </a:r>
          </a:p>
          <a:p>
            <a:endParaRPr lang="en-US" dirty="0" smtClean="0"/>
          </a:p>
          <a:p>
            <a:endParaRPr lang="en-US" dirty="0"/>
          </a:p>
          <a:p>
            <a:endParaRPr lang="en-US" dirty="0" smtClean="0"/>
          </a:p>
          <a:p>
            <a:endParaRPr lang="en-US" dirty="0"/>
          </a:p>
          <a:p>
            <a:endParaRPr lang="en-US" dirty="0" smtClean="0"/>
          </a:p>
          <a:p>
            <a:endParaRPr lang="en-US" dirty="0"/>
          </a:p>
          <a:p>
            <a:endParaRPr lang="en-CA" dirty="0"/>
          </a:p>
        </p:txBody>
      </p:sp>
      <p:pic>
        <p:nvPicPr>
          <p:cNvPr id="4" name="Picture 3"/>
          <p:cNvPicPr>
            <a:picLocks noChangeAspect="1"/>
          </p:cNvPicPr>
          <p:nvPr/>
        </p:nvPicPr>
        <p:blipFill>
          <a:blip r:embed="rId2"/>
          <a:stretch>
            <a:fillRect/>
          </a:stretch>
        </p:blipFill>
        <p:spPr>
          <a:xfrm>
            <a:off x="2608119" y="1534997"/>
            <a:ext cx="5562600" cy="2657475"/>
          </a:xfrm>
          <a:prstGeom prst="rect">
            <a:avLst/>
          </a:prstGeom>
        </p:spPr>
      </p:pic>
      <p:sp>
        <p:nvSpPr>
          <p:cNvPr id="5" name="TextBox 4"/>
          <p:cNvSpPr txBox="1"/>
          <p:nvPr/>
        </p:nvSpPr>
        <p:spPr>
          <a:xfrm>
            <a:off x="178115" y="4630103"/>
            <a:ext cx="2692893" cy="584775"/>
          </a:xfrm>
          <a:prstGeom prst="rect">
            <a:avLst/>
          </a:prstGeom>
          <a:solidFill>
            <a:schemeClr val="accent1"/>
          </a:solidFill>
          <a:ln w="19050">
            <a:solidFill>
              <a:schemeClr val="accent1"/>
            </a:solidFill>
          </a:ln>
        </p:spPr>
        <p:txBody>
          <a:bodyPr wrap="square" rtlCol="0">
            <a:spAutoFit/>
          </a:bodyPr>
          <a:lstStyle/>
          <a:p>
            <a:r>
              <a:rPr lang="en-CA" sz="1600" dirty="0" smtClean="0"/>
              <a:t>The first argument is the file path string</a:t>
            </a:r>
            <a:endParaRPr lang="en-CA" sz="1600" dirty="0"/>
          </a:p>
        </p:txBody>
      </p:sp>
      <p:cxnSp>
        <p:nvCxnSpPr>
          <p:cNvPr id="6" name="Straight Arrow Connector 5"/>
          <p:cNvCxnSpPr/>
          <p:nvPr/>
        </p:nvCxnSpPr>
        <p:spPr>
          <a:xfrm flipV="1">
            <a:off x="3002452" y="4192472"/>
            <a:ext cx="1569548" cy="6610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02452" y="5334566"/>
            <a:ext cx="2692893" cy="1323439"/>
          </a:xfrm>
          <a:prstGeom prst="rect">
            <a:avLst/>
          </a:prstGeom>
          <a:solidFill>
            <a:schemeClr val="accent1"/>
          </a:solidFill>
          <a:ln w="19050">
            <a:solidFill>
              <a:schemeClr val="accent1"/>
            </a:solidFill>
          </a:ln>
        </p:spPr>
        <p:txBody>
          <a:bodyPr wrap="square" rtlCol="0">
            <a:spAutoFit/>
          </a:bodyPr>
          <a:lstStyle/>
          <a:p>
            <a:r>
              <a:rPr lang="en-CA" sz="1600" dirty="0" smtClean="0"/>
              <a:t>The second argument is the delimiter character (the character separating numbers in each row). In this case it is a space.</a:t>
            </a:r>
            <a:endParaRPr lang="en-CA" sz="1600" dirty="0"/>
          </a:p>
        </p:txBody>
      </p:sp>
      <p:cxnSp>
        <p:nvCxnSpPr>
          <p:cNvPr id="11" name="Straight Arrow Connector 10"/>
          <p:cNvCxnSpPr/>
          <p:nvPr/>
        </p:nvCxnSpPr>
        <p:spPr>
          <a:xfrm flipV="1">
            <a:off x="4355869" y="4192472"/>
            <a:ext cx="980831" cy="102240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18978" y="5430271"/>
            <a:ext cx="2692893" cy="1077218"/>
          </a:xfrm>
          <a:prstGeom prst="rect">
            <a:avLst/>
          </a:prstGeom>
          <a:solidFill>
            <a:schemeClr val="accent1"/>
          </a:solidFill>
          <a:ln w="19050">
            <a:solidFill>
              <a:schemeClr val="accent1"/>
            </a:solidFill>
          </a:ln>
        </p:spPr>
        <p:txBody>
          <a:bodyPr wrap="square" rtlCol="0">
            <a:spAutoFit/>
          </a:bodyPr>
          <a:lstStyle/>
          <a:p>
            <a:r>
              <a:rPr lang="en-CA" sz="1600" dirty="0" smtClean="0"/>
              <a:t>The third argument is the number of rows to skip in the file. Here there are 3 lines of header information.</a:t>
            </a:r>
            <a:endParaRPr lang="en-CA" sz="1600" dirty="0"/>
          </a:p>
        </p:txBody>
      </p:sp>
      <p:cxnSp>
        <p:nvCxnSpPr>
          <p:cNvPr id="17" name="Straight Arrow Connector 16"/>
          <p:cNvCxnSpPr/>
          <p:nvPr/>
        </p:nvCxnSpPr>
        <p:spPr>
          <a:xfrm flipH="1" flipV="1">
            <a:off x="5695346" y="4192472"/>
            <a:ext cx="581679" cy="11420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503327" y="4137660"/>
            <a:ext cx="2692893" cy="1077218"/>
          </a:xfrm>
          <a:prstGeom prst="rect">
            <a:avLst/>
          </a:prstGeom>
          <a:solidFill>
            <a:schemeClr val="accent1"/>
          </a:solidFill>
          <a:ln w="19050">
            <a:solidFill>
              <a:schemeClr val="accent1"/>
            </a:solidFill>
          </a:ln>
        </p:spPr>
        <p:txBody>
          <a:bodyPr wrap="square" rtlCol="0">
            <a:spAutoFit/>
          </a:bodyPr>
          <a:lstStyle/>
          <a:p>
            <a:r>
              <a:rPr lang="en-CA" sz="1600" dirty="0" smtClean="0"/>
              <a:t>The fourth argument is the number of columns to skip. Here we don’t want to skip any columns.</a:t>
            </a:r>
            <a:endParaRPr lang="en-CA" sz="1600" dirty="0"/>
          </a:p>
        </p:txBody>
      </p:sp>
      <p:cxnSp>
        <p:nvCxnSpPr>
          <p:cNvPr id="23" name="Straight Arrow Connector 22"/>
          <p:cNvCxnSpPr/>
          <p:nvPr/>
        </p:nvCxnSpPr>
        <p:spPr>
          <a:xfrm flipH="1" flipV="1">
            <a:off x="5955629" y="4180481"/>
            <a:ext cx="1440709" cy="57104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100676" y="3338084"/>
            <a:ext cx="3050742" cy="16988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715233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4895" y="357447"/>
            <a:ext cx="10881360" cy="5819516"/>
          </a:xfrm>
        </p:spPr>
        <p:txBody>
          <a:bodyPr>
            <a:normAutofit/>
          </a:bodyPr>
          <a:lstStyle/>
          <a:p>
            <a:r>
              <a:rPr lang="en-CA" dirty="0" smtClean="0"/>
              <a:t>What if the data is a .csv file? E.g. ‘gaus1.csv’ in the first figure</a:t>
            </a:r>
          </a:p>
          <a:p>
            <a:r>
              <a:rPr lang="en-CA" dirty="0" smtClean="0"/>
              <a:t>Then we can either use </a:t>
            </a:r>
            <a:r>
              <a:rPr lang="en-CA" dirty="0" err="1" smtClean="0"/>
              <a:t>dlmread</a:t>
            </a:r>
            <a:r>
              <a:rPr lang="en-CA" dirty="0" smtClean="0"/>
              <a:t>() with ‘,’ as the delimiter (second figure)</a:t>
            </a:r>
          </a:p>
          <a:p>
            <a:r>
              <a:rPr lang="en-CA" dirty="0" smtClean="0"/>
              <a:t>Or we can use the </a:t>
            </a:r>
            <a:r>
              <a:rPr lang="en-CA" dirty="0" err="1" smtClean="0"/>
              <a:t>csvread</a:t>
            </a:r>
            <a:r>
              <a:rPr lang="en-CA" dirty="0" smtClean="0"/>
              <a:t>() function (third figure)</a:t>
            </a:r>
            <a:endParaRPr lang="en-CA" dirty="0"/>
          </a:p>
        </p:txBody>
      </p:sp>
      <p:pic>
        <p:nvPicPr>
          <p:cNvPr id="4" name="Picture 3"/>
          <p:cNvPicPr>
            <a:picLocks noChangeAspect="1"/>
          </p:cNvPicPr>
          <p:nvPr/>
        </p:nvPicPr>
        <p:blipFill>
          <a:blip r:embed="rId2"/>
          <a:stretch>
            <a:fillRect/>
          </a:stretch>
        </p:blipFill>
        <p:spPr>
          <a:xfrm>
            <a:off x="552403" y="3504051"/>
            <a:ext cx="2136370" cy="2695222"/>
          </a:xfrm>
          <a:prstGeom prst="rect">
            <a:avLst/>
          </a:prstGeom>
        </p:spPr>
      </p:pic>
      <p:pic>
        <p:nvPicPr>
          <p:cNvPr id="5" name="Picture 4"/>
          <p:cNvPicPr>
            <a:picLocks noChangeAspect="1"/>
          </p:cNvPicPr>
          <p:nvPr/>
        </p:nvPicPr>
        <p:blipFill>
          <a:blip r:embed="rId3"/>
          <a:stretch>
            <a:fillRect/>
          </a:stretch>
        </p:blipFill>
        <p:spPr>
          <a:xfrm>
            <a:off x="3262611" y="3504051"/>
            <a:ext cx="4275166" cy="2336428"/>
          </a:xfrm>
          <a:prstGeom prst="rect">
            <a:avLst/>
          </a:prstGeom>
        </p:spPr>
      </p:pic>
      <p:sp>
        <p:nvSpPr>
          <p:cNvPr id="6" name="Rectangle 5"/>
          <p:cNvSpPr/>
          <p:nvPr/>
        </p:nvSpPr>
        <p:spPr>
          <a:xfrm>
            <a:off x="3655762" y="5048399"/>
            <a:ext cx="1862022" cy="17456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3767967" y="5646915"/>
            <a:ext cx="2514587" cy="19356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p:cNvCxnSpPr/>
          <p:nvPr/>
        </p:nvCxnSpPr>
        <p:spPr>
          <a:xfrm flipH="1">
            <a:off x="5644342" y="3335306"/>
            <a:ext cx="59002" cy="226695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86773" y="2116171"/>
            <a:ext cx="2595006" cy="1200329"/>
          </a:xfrm>
          <a:prstGeom prst="rect">
            <a:avLst/>
          </a:prstGeom>
          <a:solidFill>
            <a:schemeClr val="accent1"/>
          </a:solidFill>
        </p:spPr>
        <p:txBody>
          <a:bodyPr wrap="none" rtlCol="0">
            <a:spAutoFit/>
          </a:bodyPr>
          <a:lstStyle/>
          <a:p>
            <a:r>
              <a:rPr lang="en-CA" dirty="0" smtClean="0"/>
              <a:t>By definition of csv, the </a:t>
            </a:r>
          </a:p>
          <a:p>
            <a:r>
              <a:rPr lang="en-CA" dirty="0" smtClean="0"/>
              <a:t>character separating</a:t>
            </a:r>
          </a:p>
          <a:p>
            <a:r>
              <a:rPr lang="en-CA" dirty="0"/>
              <a:t>n</a:t>
            </a:r>
            <a:r>
              <a:rPr lang="en-CA" dirty="0" smtClean="0"/>
              <a:t>umbers in each row (the</a:t>
            </a:r>
          </a:p>
          <a:p>
            <a:r>
              <a:rPr lang="en-CA" dirty="0" smtClean="0"/>
              <a:t>delimiter) is a comma</a:t>
            </a:r>
            <a:endParaRPr lang="en-CA" dirty="0"/>
          </a:p>
        </p:txBody>
      </p:sp>
      <p:cxnSp>
        <p:nvCxnSpPr>
          <p:cNvPr id="11" name="Straight Arrow Connector 10"/>
          <p:cNvCxnSpPr/>
          <p:nvPr/>
        </p:nvCxnSpPr>
        <p:spPr>
          <a:xfrm flipV="1">
            <a:off x="5043472" y="5866445"/>
            <a:ext cx="800260" cy="41199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64982" y="6278438"/>
            <a:ext cx="1768497" cy="369332"/>
          </a:xfrm>
          <a:prstGeom prst="rect">
            <a:avLst/>
          </a:prstGeom>
          <a:solidFill>
            <a:schemeClr val="accent1"/>
          </a:solidFill>
        </p:spPr>
        <p:txBody>
          <a:bodyPr wrap="none" rtlCol="0">
            <a:spAutoFit/>
          </a:bodyPr>
          <a:lstStyle/>
          <a:p>
            <a:r>
              <a:rPr lang="en-CA" dirty="0" smtClean="0"/>
              <a:t>Skip the first row</a:t>
            </a:r>
            <a:endParaRPr lang="en-CA" dirty="0"/>
          </a:p>
        </p:txBody>
      </p:sp>
      <p:cxnSp>
        <p:nvCxnSpPr>
          <p:cNvPr id="13" name="Straight Arrow Connector 12"/>
          <p:cNvCxnSpPr/>
          <p:nvPr/>
        </p:nvCxnSpPr>
        <p:spPr>
          <a:xfrm flipV="1">
            <a:off x="6070751" y="5941063"/>
            <a:ext cx="5853" cy="49929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40710" y="6463104"/>
            <a:ext cx="2353721" cy="369332"/>
          </a:xfrm>
          <a:prstGeom prst="rect">
            <a:avLst/>
          </a:prstGeom>
          <a:solidFill>
            <a:schemeClr val="accent1"/>
          </a:solidFill>
        </p:spPr>
        <p:txBody>
          <a:bodyPr wrap="none" rtlCol="0">
            <a:spAutoFit/>
          </a:bodyPr>
          <a:lstStyle/>
          <a:p>
            <a:r>
              <a:rPr lang="en-CA" dirty="0" smtClean="0"/>
              <a:t>Don’t skip any columns</a:t>
            </a:r>
            <a:endParaRPr lang="en-CA" dirty="0"/>
          </a:p>
        </p:txBody>
      </p:sp>
      <p:pic>
        <p:nvPicPr>
          <p:cNvPr id="18" name="Picture 17"/>
          <p:cNvPicPr>
            <a:picLocks noChangeAspect="1"/>
          </p:cNvPicPr>
          <p:nvPr/>
        </p:nvPicPr>
        <p:blipFill>
          <a:blip r:embed="rId4"/>
          <a:stretch>
            <a:fillRect/>
          </a:stretch>
        </p:blipFill>
        <p:spPr>
          <a:xfrm>
            <a:off x="7738044" y="3484788"/>
            <a:ext cx="4308863" cy="2381657"/>
          </a:xfrm>
          <a:prstGeom prst="rect">
            <a:avLst/>
          </a:prstGeom>
        </p:spPr>
      </p:pic>
      <p:sp>
        <p:nvSpPr>
          <p:cNvPr id="19" name="Rectangle 18"/>
          <p:cNvSpPr/>
          <p:nvPr/>
        </p:nvSpPr>
        <p:spPr>
          <a:xfrm>
            <a:off x="8280410" y="5048399"/>
            <a:ext cx="1862022" cy="17456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8176866" y="5626837"/>
            <a:ext cx="2514587" cy="19356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Arrow Connector 20"/>
          <p:cNvCxnSpPr/>
          <p:nvPr/>
        </p:nvCxnSpPr>
        <p:spPr>
          <a:xfrm flipV="1">
            <a:off x="9550652" y="5874126"/>
            <a:ext cx="463256" cy="33737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72162" y="6211501"/>
            <a:ext cx="1768497" cy="369332"/>
          </a:xfrm>
          <a:prstGeom prst="rect">
            <a:avLst/>
          </a:prstGeom>
          <a:solidFill>
            <a:schemeClr val="accent1"/>
          </a:solidFill>
        </p:spPr>
        <p:txBody>
          <a:bodyPr wrap="none" rtlCol="0">
            <a:spAutoFit/>
          </a:bodyPr>
          <a:lstStyle/>
          <a:p>
            <a:r>
              <a:rPr lang="en-CA" dirty="0" smtClean="0"/>
              <a:t>Skip the first row</a:t>
            </a:r>
            <a:endParaRPr lang="en-CA" dirty="0"/>
          </a:p>
        </p:txBody>
      </p:sp>
      <p:cxnSp>
        <p:nvCxnSpPr>
          <p:cNvPr id="23" name="Straight Arrow Connector 22"/>
          <p:cNvCxnSpPr/>
          <p:nvPr/>
        </p:nvCxnSpPr>
        <p:spPr>
          <a:xfrm flipH="1" flipV="1">
            <a:off x="10328906" y="5866445"/>
            <a:ext cx="249025" cy="50698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747890" y="6396167"/>
            <a:ext cx="2353721" cy="369332"/>
          </a:xfrm>
          <a:prstGeom prst="rect">
            <a:avLst/>
          </a:prstGeom>
          <a:solidFill>
            <a:schemeClr val="accent1"/>
          </a:solidFill>
        </p:spPr>
        <p:txBody>
          <a:bodyPr wrap="none" rtlCol="0">
            <a:spAutoFit/>
          </a:bodyPr>
          <a:lstStyle/>
          <a:p>
            <a:r>
              <a:rPr lang="en-CA" dirty="0" smtClean="0"/>
              <a:t>Don’t skip any columns</a:t>
            </a:r>
            <a:endParaRPr lang="en-CA" dirty="0"/>
          </a:p>
        </p:txBody>
      </p:sp>
    </p:spTree>
    <p:extLst>
      <p:ext uri="{BB962C8B-B14F-4D97-AF65-F5344CB8AC3E}">
        <p14:creationId xmlns:p14="http://schemas.microsoft.com/office/powerpoint/2010/main" val="10146418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After reading the data from a file, it is contained in a single variable as a matrix</a:t>
            </a:r>
          </a:p>
          <a:p>
            <a:r>
              <a:rPr lang="en-CA" dirty="0" smtClean="0"/>
              <a:t>It is helpful to break up the matrix so that there is one vector for each independent variable, one vector for the dependent variable, one vector the uncertainty on the dependent variable, and possibly vectors for the uncertainties on the independent variables</a:t>
            </a:r>
          </a:p>
          <a:p>
            <a:r>
              <a:rPr lang="en-CA" dirty="0" smtClean="0"/>
              <a:t>We can do this with matrix slicing:</a:t>
            </a:r>
            <a:endParaRPr lang="en-CA" dirty="0"/>
          </a:p>
        </p:txBody>
      </p:sp>
      <p:pic>
        <p:nvPicPr>
          <p:cNvPr id="2" name="Picture 1"/>
          <p:cNvPicPr>
            <a:picLocks noChangeAspect="1"/>
          </p:cNvPicPr>
          <p:nvPr/>
        </p:nvPicPr>
        <p:blipFill>
          <a:blip r:embed="rId2"/>
          <a:stretch>
            <a:fillRect/>
          </a:stretch>
        </p:blipFill>
        <p:spPr>
          <a:xfrm>
            <a:off x="1217035" y="3550574"/>
            <a:ext cx="4105275" cy="2400300"/>
          </a:xfrm>
          <a:prstGeom prst="rect">
            <a:avLst/>
          </a:prstGeom>
        </p:spPr>
      </p:pic>
      <p:sp>
        <p:nvSpPr>
          <p:cNvPr id="4" name="TextBox 3"/>
          <p:cNvSpPr txBox="1"/>
          <p:nvPr/>
        </p:nvSpPr>
        <p:spPr>
          <a:xfrm>
            <a:off x="5175763" y="4569922"/>
            <a:ext cx="2692893" cy="584775"/>
          </a:xfrm>
          <a:prstGeom prst="rect">
            <a:avLst/>
          </a:prstGeom>
          <a:solidFill>
            <a:schemeClr val="accent1"/>
          </a:solidFill>
          <a:ln w="19050">
            <a:solidFill>
              <a:schemeClr val="accent1"/>
            </a:solidFill>
          </a:ln>
        </p:spPr>
        <p:txBody>
          <a:bodyPr wrap="square" rtlCol="0">
            <a:spAutoFit/>
          </a:bodyPr>
          <a:lstStyle/>
          <a:p>
            <a:r>
              <a:rPr lang="en-CA" sz="1600" dirty="0" smtClean="0"/>
              <a:t>x data is all rows of the first column</a:t>
            </a:r>
            <a:endParaRPr lang="en-CA" sz="1600" dirty="0"/>
          </a:p>
        </p:txBody>
      </p:sp>
      <p:cxnSp>
        <p:nvCxnSpPr>
          <p:cNvPr id="5" name="Straight Arrow Connector 4"/>
          <p:cNvCxnSpPr/>
          <p:nvPr/>
        </p:nvCxnSpPr>
        <p:spPr>
          <a:xfrm flipH="1">
            <a:off x="3466407" y="4971011"/>
            <a:ext cx="1471353" cy="54032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5762" y="5260398"/>
            <a:ext cx="2692893" cy="584775"/>
          </a:xfrm>
          <a:prstGeom prst="rect">
            <a:avLst/>
          </a:prstGeom>
          <a:solidFill>
            <a:schemeClr val="accent1"/>
          </a:solidFill>
          <a:ln w="19050">
            <a:solidFill>
              <a:schemeClr val="accent1"/>
            </a:solidFill>
          </a:ln>
        </p:spPr>
        <p:txBody>
          <a:bodyPr wrap="square" rtlCol="0">
            <a:spAutoFit/>
          </a:bodyPr>
          <a:lstStyle/>
          <a:p>
            <a:r>
              <a:rPr lang="en-CA" sz="1600" dirty="0" smtClean="0"/>
              <a:t>y data is all rows of the second column</a:t>
            </a:r>
            <a:endParaRPr lang="en-CA" sz="1600" dirty="0"/>
          </a:p>
        </p:txBody>
      </p:sp>
      <p:cxnSp>
        <p:nvCxnSpPr>
          <p:cNvPr id="9" name="Straight Arrow Connector 8"/>
          <p:cNvCxnSpPr/>
          <p:nvPr/>
        </p:nvCxnSpPr>
        <p:spPr>
          <a:xfrm flipH="1">
            <a:off x="3466407" y="5511338"/>
            <a:ext cx="1596044" cy="1836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75761" y="6039183"/>
            <a:ext cx="2692893" cy="584775"/>
          </a:xfrm>
          <a:prstGeom prst="rect">
            <a:avLst/>
          </a:prstGeom>
          <a:solidFill>
            <a:schemeClr val="accent1"/>
          </a:solidFill>
          <a:ln w="19050">
            <a:solidFill>
              <a:schemeClr val="accent1"/>
            </a:solidFill>
          </a:ln>
        </p:spPr>
        <p:txBody>
          <a:bodyPr wrap="square" rtlCol="0">
            <a:spAutoFit/>
          </a:bodyPr>
          <a:lstStyle/>
          <a:p>
            <a:r>
              <a:rPr lang="en-CA" sz="1600" dirty="0" smtClean="0"/>
              <a:t>y uncertainty is all rows of the third column</a:t>
            </a:r>
            <a:endParaRPr lang="en-CA" sz="1600" dirty="0"/>
          </a:p>
        </p:txBody>
      </p:sp>
      <p:cxnSp>
        <p:nvCxnSpPr>
          <p:cNvPr id="12" name="Straight Arrow Connector 11"/>
          <p:cNvCxnSpPr/>
          <p:nvPr/>
        </p:nvCxnSpPr>
        <p:spPr>
          <a:xfrm flipH="1" flipV="1">
            <a:off x="3973484" y="5911510"/>
            <a:ext cx="1088967" cy="37115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46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Often the data will be sorted by the independent variable</a:t>
            </a:r>
          </a:p>
          <a:p>
            <a:r>
              <a:rPr lang="en-CA" dirty="0" smtClean="0"/>
              <a:t>In this example the data are not sorted, but the three data vectors do correspond to each other, e.g. the y data and y uncertainty at index 4 are for the x data </a:t>
            </a:r>
            <a:r>
              <a:rPr lang="en-CA" dirty="0"/>
              <a:t>at index 4 (</a:t>
            </a:r>
            <a:r>
              <a:rPr lang="en-CA" dirty="0" smtClean="0"/>
              <a:t>5.022192)</a:t>
            </a:r>
            <a:endParaRPr lang="en-CA" dirty="0"/>
          </a:p>
          <a:p>
            <a:r>
              <a:rPr lang="en-CA" dirty="0" smtClean="0"/>
              <a:t>So let’s sort it by x data before doing anything else:</a:t>
            </a:r>
            <a:endParaRPr lang="en-CA" dirty="0"/>
          </a:p>
        </p:txBody>
      </p:sp>
      <p:pic>
        <p:nvPicPr>
          <p:cNvPr id="2" name="Picture 1"/>
          <p:cNvPicPr>
            <a:picLocks noChangeAspect="1"/>
          </p:cNvPicPr>
          <p:nvPr/>
        </p:nvPicPr>
        <p:blipFill>
          <a:blip r:embed="rId2"/>
          <a:stretch>
            <a:fillRect/>
          </a:stretch>
        </p:blipFill>
        <p:spPr>
          <a:xfrm>
            <a:off x="915872" y="3074583"/>
            <a:ext cx="4657725" cy="2238375"/>
          </a:xfrm>
          <a:prstGeom prst="rect">
            <a:avLst/>
          </a:prstGeom>
        </p:spPr>
      </p:pic>
      <p:sp>
        <p:nvSpPr>
          <p:cNvPr id="4" name="TextBox 3"/>
          <p:cNvSpPr txBox="1"/>
          <p:nvPr/>
        </p:nvSpPr>
        <p:spPr>
          <a:xfrm>
            <a:off x="6447379" y="3074583"/>
            <a:ext cx="2692893" cy="2554545"/>
          </a:xfrm>
          <a:prstGeom prst="rect">
            <a:avLst/>
          </a:prstGeom>
          <a:solidFill>
            <a:schemeClr val="accent1"/>
          </a:solidFill>
          <a:ln w="19050">
            <a:solidFill>
              <a:schemeClr val="accent1"/>
            </a:solidFill>
          </a:ln>
        </p:spPr>
        <p:txBody>
          <a:bodyPr wrap="square" rtlCol="0">
            <a:spAutoFit/>
          </a:bodyPr>
          <a:lstStyle/>
          <a:p>
            <a:r>
              <a:rPr lang="en-CA" sz="1600" dirty="0" smtClean="0"/>
              <a:t>The sort function takes an array as an argument and returns two arrays. The first is the sorted input vector (which we reassign to the variable name </a:t>
            </a:r>
            <a:r>
              <a:rPr lang="en-CA" sz="1600" dirty="0" err="1" smtClean="0"/>
              <a:t>x_data</a:t>
            </a:r>
            <a:r>
              <a:rPr lang="en-CA" sz="1600" dirty="0" smtClean="0"/>
              <a:t>).</a:t>
            </a:r>
            <a:r>
              <a:rPr lang="en-CA" sz="1600" dirty="0"/>
              <a:t> </a:t>
            </a:r>
            <a:r>
              <a:rPr lang="en-CA" sz="1600" dirty="0" smtClean="0"/>
              <a:t>The second contains what index each element of the input vector should have so that the vector is sorted</a:t>
            </a:r>
            <a:endParaRPr lang="en-CA" sz="1600" dirty="0"/>
          </a:p>
        </p:txBody>
      </p:sp>
      <p:sp>
        <p:nvSpPr>
          <p:cNvPr id="5" name="TextBox 4"/>
          <p:cNvSpPr txBox="1"/>
          <p:nvPr/>
        </p:nvSpPr>
        <p:spPr>
          <a:xfrm>
            <a:off x="9360907" y="3074583"/>
            <a:ext cx="2692893" cy="2062103"/>
          </a:xfrm>
          <a:prstGeom prst="rect">
            <a:avLst/>
          </a:prstGeom>
          <a:solidFill>
            <a:schemeClr val="accent1"/>
          </a:solidFill>
          <a:ln w="19050">
            <a:solidFill>
              <a:schemeClr val="accent1"/>
            </a:solidFill>
          </a:ln>
        </p:spPr>
        <p:txBody>
          <a:bodyPr wrap="square" rtlCol="0">
            <a:spAutoFit/>
          </a:bodyPr>
          <a:lstStyle/>
          <a:p>
            <a:r>
              <a:rPr lang="en-CA" sz="1600" dirty="0" smtClean="0"/>
              <a:t>In lines 23 and 24 we use this vector of indices to index the vectors </a:t>
            </a:r>
            <a:r>
              <a:rPr lang="en-CA" sz="1600" dirty="0" err="1" smtClean="0"/>
              <a:t>y_data</a:t>
            </a:r>
            <a:r>
              <a:rPr lang="en-CA" sz="1600" dirty="0" smtClean="0"/>
              <a:t> and </a:t>
            </a:r>
            <a:r>
              <a:rPr lang="en-CA" sz="1600" dirty="0" err="1" smtClean="0"/>
              <a:t>y_uncertainty</a:t>
            </a:r>
            <a:r>
              <a:rPr lang="en-CA" sz="1600" dirty="0" smtClean="0"/>
              <a:t>, ordering them according the sorted </a:t>
            </a:r>
            <a:r>
              <a:rPr lang="en-CA" sz="1600" dirty="0" err="1" smtClean="0"/>
              <a:t>x_data</a:t>
            </a:r>
            <a:r>
              <a:rPr lang="en-CA" sz="1600" dirty="0" smtClean="0"/>
              <a:t> order … and then reassign these re-ordered vectors to the same variable names</a:t>
            </a:r>
            <a:endParaRPr lang="en-CA" sz="1600" dirty="0"/>
          </a:p>
        </p:txBody>
      </p:sp>
    </p:spTree>
    <p:extLst>
      <p:ext uri="{BB962C8B-B14F-4D97-AF65-F5344CB8AC3E}">
        <p14:creationId xmlns:p14="http://schemas.microsoft.com/office/powerpoint/2010/main" val="2856938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Sometimes the data will be contained in multiple files, each file formatted the same way and need to be processed the exact same way.</a:t>
            </a:r>
          </a:p>
          <a:p>
            <a:r>
              <a:rPr lang="en-CA" dirty="0" smtClean="0"/>
              <a:t>We could just change the </a:t>
            </a:r>
            <a:r>
              <a:rPr lang="en-CA" dirty="0" err="1" smtClean="0"/>
              <a:t>file_name</a:t>
            </a:r>
            <a:r>
              <a:rPr lang="en-CA" dirty="0" smtClean="0"/>
              <a:t> variable and run the code for each file</a:t>
            </a:r>
          </a:p>
          <a:p>
            <a:r>
              <a:rPr lang="en-CA" dirty="0" smtClean="0"/>
              <a:t>But if there are many files, it will be more efficient to loop over the files (as long as they are stored in the same directory)</a:t>
            </a:r>
            <a:endParaRPr lang="en-CA" dirty="0"/>
          </a:p>
        </p:txBody>
      </p:sp>
    </p:spTree>
    <p:extLst>
      <p:ext uri="{BB962C8B-B14F-4D97-AF65-F5344CB8AC3E}">
        <p14:creationId xmlns:p14="http://schemas.microsoft.com/office/powerpoint/2010/main" val="6129473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259484"/>
          </a:xfrm>
        </p:spPr>
        <p:txBody>
          <a:bodyPr>
            <a:normAutofit/>
          </a:bodyPr>
          <a:lstStyle/>
          <a:p>
            <a:r>
              <a:rPr lang="en-CA" dirty="0" smtClean="0"/>
              <a:t>But if there are many files, it will be more efficient to loop over the files (as long as they are stored in the same directory)</a:t>
            </a:r>
          </a:p>
          <a:p>
            <a:r>
              <a:rPr lang="en-CA" dirty="0" smtClean="0"/>
              <a:t>For example, let’s loop over the three files multi1.txt, multi2.txt, and multi3.txt in the data folder</a:t>
            </a:r>
            <a:endParaRPr lang="en-CA" dirty="0"/>
          </a:p>
          <a:p>
            <a:endParaRPr lang="en-CA" dirty="0" smtClean="0"/>
          </a:p>
          <a:p>
            <a:endParaRPr lang="en-CA" dirty="0"/>
          </a:p>
          <a:p>
            <a:endParaRPr lang="en-CA" dirty="0" smtClean="0"/>
          </a:p>
          <a:p>
            <a:endParaRPr lang="en-CA" dirty="0"/>
          </a:p>
          <a:p>
            <a:r>
              <a:rPr lang="en-CA" dirty="0" smtClean="0"/>
              <a:t>We first use the </a:t>
            </a:r>
            <a:r>
              <a:rPr lang="en-CA" dirty="0" err="1" smtClean="0"/>
              <a:t>dir</a:t>
            </a:r>
            <a:r>
              <a:rPr lang="en-CA" dirty="0" smtClean="0"/>
              <a:t>() function, passing in the string ‘data\multi*.txt’. The function returns a (in this case 3x1) vector of </a:t>
            </a:r>
            <a:r>
              <a:rPr lang="en-CA" dirty="0" err="1" smtClean="0"/>
              <a:t>struct</a:t>
            </a:r>
            <a:r>
              <a:rPr lang="en-CA" dirty="0" smtClean="0"/>
              <a:t> objects, with one </a:t>
            </a:r>
            <a:r>
              <a:rPr lang="en-CA" dirty="0" err="1" smtClean="0"/>
              <a:t>struct</a:t>
            </a:r>
            <a:r>
              <a:rPr lang="en-CA" dirty="0" smtClean="0"/>
              <a:t> for each file in data\ starting with “multi” and ending with “.txt” (the * is a wildcard). We store the vector of </a:t>
            </a:r>
            <a:r>
              <a:rPr lang="en-CA" dirty="0" err="1" smtClean="0"/>
              <a:t>struct</a:t>
            </a:r>
            <a:r>
              <a:rPr lang="en-CA" dirty="0" smtClean="0"/>
              <a:t> in the variable named “files”.</a:t>
            </a:r>
            <a:endParaRPr lang="en-CA" dirty="0"/>
          </a:p>
        </p:txBody>
      </p:sp>
      <p:pic>
        <p:nvPicPr>
          <p:cNvPr id="4" name="Picture 3"/>
          <p:cNvPicPr>
            <a:picLocks noChangeAspect="1"/>
          </p:cNvPicPr>
          <p:nvPr/>
        </p:nvPicPr>
        <p:blipFill>
          <a:blip r:embed="rId2"/>
          <a:stretch>
            <a:fillRect/>
          </a:stretch>
        </p:blipFill>
        <p:spPr>
          <a:xfrm>
            <a:off x="1802042" y="2035407"/>
            <a:ext cx="7774219" cy="2210765"/>
          </a:xfrm>
          <a:prstGeom prst="rect">
            <a:avLst/>
          </a:prstGeom>
        </p:spPr>
      </p:pic>
    </p:spTree>
    <p:extLst>
      <p:ext uri="{BB962C8B-B14F-4D97-AF65-F5344CB8AC3E}">
        <p14:creationId xmlns:p14="http://schemas.microsoft.com/office/powerpoint/2010/main" val="19217123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259484"/>
          </a:xfrm>
        </p:spPr>
        <p:txBody>
          <a:bodyPr>
            <a:normAutofit/>
          </a:bodyPr>
          <a:lstStyle/>
          <a:p>
            <a:r>
              <a:rPr lang="en-CA" dirty="0" smtClean="0"/>
              <a:t>Each </a:t>
            </a:r>
            <a:r>
              <a:rPr lang="en-CA" dirty="0" err="1" smtClean="0"/>
              <a:t>struct</a:t>
            </a:r>
            <a:r>
              <a:rPr lang="en-CA" dirty="0" smtClean="0"/>
              <a:t> contains some information about one of the files that was matched. Double-clicking on the “files” variable in the workspace, we can see the fields for the </a:t>
            </a:r>
            <a:r>
              <a:rPr lang="en-CA" dirty="0" err="1" smtClean="0"/>
              <a:t>struct</a:t>
            </a:r>
            <a:r>
              <a:rPr lang="en-CA" dirty="0" smtClean="0"/>
              <a:t> object associated with each file</a:t>
            </a:r>
          </a:p>
          <a:p>
            <a:endParaRPr lang="en-CA" dirty="0"/>
          </a:p>
          <a:p>
            <a:endParaRPr lang="en-CA" dirty="0" smtClean="0"/>
          </a:p>
          <a:p>
            <a:endParaRPr lang="en-CA" dirty="0"/>
          </a:p>
          <a:p>
            <a:endParaRPr lang="en-CA" dirty="0" smtClean="0"/>
          </a:p>
          <a:p>
            <a:r>
              <a:rPr lang="en-CA" dirty="0" smtClean="0"/>
              <a:t>… and we can also see the names of the fields. A particular item of a </a:t>
            </a:r>
            <a:r>
              <a:rPr lang="en-CA" dirty="0" err="1" smtClean="0"/>
              <a:t>struct</a:t>
            </a:r>
            <a:r>
              <a:rPr lang="en-CA" dirty="0" smtClean="0"/>
              <a:t> is accessed using dot notation with the field name. In this case of a vector of </a:t>
            </a:r>
            <a:r>
              <a:rPr lang="en-CA" dirty="0" err="1" smtClean="0"/>
              <a:t>structs</a:t>
            </a:r>
            <a:r>
              <a:rPr lang="en-CA" dirty="0" smtClean="0"/>
              <a:t>, we need to index the vector too.</a:t>
            </a:r>
          </a:p>
          <a:p>
            <a:r>
              <a:rPr lang="en-CA" dirty="0" smtClean="0"/>
              <a:t>For example, accessing the number of bytes in the second file:</a:t>
            </a:r>
          </a:p>
          <a:p>
            <a:pPr marL="0" indent="0">
              <a:buNone/>
            </a:pPr>
            <a:endParaRPr lang="en-CA" dirty="0" smtClean="0"/>
          </a:p>
        </p:txBody>
      </p:sp>
      <p:pic>
        <p:nvPicPr>
          <p:cNvPr id="4" name="Picture 3"/>
          <p:cNvPicPr>
            <a:picLocks noChangeAspect="1"/>
          </p:cNvPicPr>
          <p:nvPr/>
        </p:nvPicPr>
        <p:blipFill>
          <a:blip r:embed="rId2"/>
          <a:stretch>
            <a:fillRect/>
          </a:stretch>
        </p:blipFill>
        <p:spPr>
          <a:xfrm>
            <a:off x="2130829" y="1600287"/>
            <a:ext cx="5486400" cy="1762125"/>
          </a:xfrm>
          <a:prstGeom prst="rect">
            <a:avLst/>
          </a:prstGeom>
        </p:spPr>
      </p:pic>
      <p:pic>
        <p:nvPicPr>
          <p:cNvPr id="5" name="Picture 4"/>
          <p:cNvPicPr>
            <a:picLocks noChangeAspect="1"/>
          </p:cNvPicPr>
          <p:nvPr/>
        </p:nvPicPr>
        <p:blipFill>
          <a:blip r:embed="rId3"/>
          <a:stretch>
            <a:fillRect/>
          </a:stretch>
        </p:blipFill>
        <p:spPr>
          <a:xfrm>
            <a:off x="2130829" y="5436795"/>
            <a:ext cx="4302876" cy="1421205"/>
          </a:xfrm>
          <a:prstGeom prst="rect">
            <a:avLst/>
          </a:prstGeom>
        </p:spPr>
      </p:pic>
    </p:spTree>
    <p:extLst>
      <p:ext uri="{BB962C8B-B14F-4D97-AF65-F5344CB8AC3E}">
        <p14:creationId xmlns:p14="http://schemas.microsoft.com/office/powerpoint/2010/main" val="13742055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259484"/>
          </a:xfrm>
        </p:spPr>
        <p:txBody>
          <a:bodyPr>
            <a:normAutofit/>
          </a:bodyPr>
          <a:lstStyle/>
          <a:p>
            <a:r>
              <a:rPr lang="en-CA" dirty="0" smtClean="0"/>
              <a:t>Since we are using the </a:t>
            </a:r>
            <a:r>
              <a:rPr lang="en-CA" dirty="0" err="1" smtClean="0"/>
              <a:t>dir</a:t>
            </a:r>
            <a:r>
              <a:rPr lang="en-CA" dirty="0" smtClean="0"/>
              <a:t> function to loop over files and open them one by one, we are mostly interested in the field “name” (and possibly the field “folder”, which contains the absolute path to the folder containing the file; but we already have the folder path in the variable “</a:t>
            </a:r>
            <a:r>
              <a:rPr lang="en-CA" dirty="0" err="1" smtClean="0"/>
              <a:t>data_path</a:t>
            </a:r>
            <a:r>
              <a:rPr lang="en-CA" dirty="0" smtClean="0"/>
              <a:t>”)</a:t>
            </a:r>
          </a:p>
          <a:p>
            <a:r>
              <a:rPr lang="en-CA" dirty="0" smtClean="0"/>
              <a:t>We could just loop over the elements of the ‘files’ vector directly, in which case the loop variable will assume each of the </a:t>
            </a:r>
            <a:r>
              <a:rPr lang="en-CA" dirty="0" err="1" smtClean="0"/>
              <a:t>structs</a:t>
            </a:r>
            <a:r>
              <a:rPr lang="en-CA" dirty="0" smtClean="0"/>
              <a:t> in the vector one by one, in which case we don’t need to do indexing:</a:t>
            </a:r>
          </a:p>
          <a:p>
            <a:pPr marL="0" indent="0">
              <a:buNone/>
            </a:pPr>
            <a:endParaRPr lang="en-CA" dirty="0" smtClean="0"/>
          </a:p>
        </p:txBody>
      </p:sp>
      <p:pic>
        <p:nvPicPr>
          <p:cNvPr id="11" name="Picture 10"/>
          <p:cNvPicPr>
            <a:picLocks noChangeAspect="1"/>
          </p:cNvPicPr>
          <p:nvPr/>
        </p:nvPicPr>
        <p:blipFill>
          <a:blip r:embed="rId2"/>
          <a:stretch>
            <a:fillRect/>
          </a:stretch>
        </p:blipFill>
        <p:spPr>
          <a:xfrm>
            <a:off x="2205990" y="3807056"/>
            <a:ext cx="6134100" cy="2809875"/>
          </a:xfrm>
          <a:prstGeom prst="rect">
            <a:avLst/>
          </a:prstGeom>
        </p:spPr>
      </p:pic>
      <p:sp>
        <p:nvSpPr>
          <p:cNvPr id="6" name="Rectangle 5"/>
          <p:cNvSpPr/>
          <p:nvPr/>
        </p:nvSpPr>
        <p:spPr>
          <a:xfrm>
            <a:off x="3625282" y="4671753"/>
            <a:ext cx="506143" cy="16882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p:cNvCxnSpPr/>
          <p:nvPr/>
        </p:nvCxnSpPr>
        <p:spPr>
          <a:xfrm flipH="1" flipV="1">
            <a:off x="4272742" y="4746568"/>
            <a:ext cx="1878676" cy="25769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92735" y="4875415"/>
            <a:ext cx="3042458" cy="1200329"/>
          </a:xfrm>
          <a:prstGeom prst="rect">
            <a:avLst/>
          </a:prstGeom>
          <a:solidFill>
            <a:schemeClr val="accent1"/>
          </a:solidFill>
        </p:spPr>
        <p:txBody>
          <a:bodyPr wrap="square" rtlCol="0">
            <a:spAutoFit/>
          </a:bodyPr>
          <a:lstStyle/>
          <a:p>
            <a:r>
              <a:rPr lang="en-CA" dirty="0" smtClean="0"/>
              <a:t>The </a:t>
            </a:r>
            <a:r>
              <a:rPr lang="en-CA" dirty="0" err="1" smtClean="0"/>
              <a:t>dir</a:t>
            </a:r>
            <a:r>
              <a:rPr lang="en-CA" dirty="0" smtClean="0"/>
              <a:t>() function returns a column vector of </a:t>
            </a:r>
            <a:r>
              <a:rPr lang="en-CA" dirty="0" err="1" smtClean="0"/>
              <a:t>structs</a:t>
            </a:r>
            <a:r>
              <a:rPr lang="en-CA" dirty="0" smtClean="0"/>
              <a:t>, but we need to loop over a row vector</a:t>
            </a:r>
            <a:endParaRPr lang="en-CA" dirty="0"/>
          </a:p>
        </p:txBody>
      </p:sp>
    </p:spTree>
    <p:extLst>
      <p:ext uri="{BB962C8B-B14F-4D97-AF65-F5344CB8AC3E}">
        <p14:creationId xmlns:p14="http://schemas.microsoft.com/office/powerpoint/2010/main" val="11034854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259484"/>
          </a:xfrm>
        </p:spPr>
        <p:txBody>
          <a:bodyPr>
            <a:normAutofit/>
          </a:bodyPr>
          <a:lstStyle/>
          <a:p>
            <a:r>
              <a:rPr lang="en-CA" dirty="0" smtClean="0"/>
              <a:t>But often it is a good idea to loop over the indices of a vector rather than the elements of the vector directly:</a:t>
            </a:r>
          </a:p>
          <a:p>
            <a:pPr marL="0" indent="0">
              <a:buNone/>
            </a:pPr>
            <a:endParaRPr lang="en-CA" dirty="0" smtClean="0"/>
          </a:p>
        </p:txBody>
      </p:sp>
      <p:pic>
        <p:nvPicPr>
          <p:cNvPr id="4" name="Picture 3"/>
          <p:cNvPicPr>
            <a:picLocks noChangeAspect="1"/>
          </p:cNvPicPr>
          <p:nvPr/>
        </p:nvPicPr>
        <p:blipFill>
          <a:blip r:embed="rId2"/>
          <a:stretch>
            <a:fillRect/>
          </a:stretch>
        </p:blipFill>
        <p:spPr>
          <a:xfrm>
            <a:off x="904615" y="1817370"/>
            <a:ext cx="5095875" cy="3771900"/>
          </a:xfrm>
          <a:prstGeom prst="rect">
            <a:avLst/>
          </a:prstGeom>
        </p:spPr>
      </p:pic>
      <p:sp>
        <p:nvSpPr>
          <p:cNvPr id="9" name="Rectangle 8"/>
          <p:cNvSpPr/>
          <p:nvPr/>
        </p:nvSpPr>
        <p:spPr>
          <a:xfrm>
            <a:off x="1746606" y="2477193"/>
            <a:ext cx="3706543" cy="19497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Arrow Connector 9"/>
          <p:cNvCxnSpPr/>
          <p:nvPr/>
        </p:nvCxnSpPr>
        <p:spPr>
          <a:xfrm flipH="1" flipV="1">
            <a:off x="5536276" y="2574681"/>
            <a:ext cx="1878676" cy="25769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58743" y="2924159"/>
            <a:ext cx="3042458" cy="1477328"/>
          </a:xfrm>
          <a:prstGeom prst="rect">
            <a:avLst/>
          </a:prstGeom>
          <a:solidFill>
            <a:schemeClr val="accent1"/>
          </a:solidFill>
        </p:spPr>
        <p:txBody>
          <a:bodyPr wrap="square" rtlCol="0">
            <a:spAutoFit/>
          </a:bodyPr>
          <a:lstStyle/>
          <a:p>
            <a:r>
              <a:rPr lang="en-CA" dirty="0" smtClean="0"/>
              <a:t>After building the file path for each file in the directory, the rest of the code in the loop is the same as the single file code </a:t>
            </a:r>
            <a:endParaRPr lang="en-CA" dirty="0"/>
          </a:p>
        </p:txBody>
      </p:sp>
      <p:sp>
        <p:nvSpPr>
          <p:cNvPr id="12" name="Rectangle 11"/>
          <p:cNvSpPr/>
          <p:nvPr/>
        </p:nvSpPr>
        <p:spPr>
          <a:xfrm>
            <a:off x="1499996" y="1978429"/>
            <a:ext cx="1983037" cy="17991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19574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4772025" cy="5819516"/>
          </a:xfrm>
        </p:spPr>
        <p:txBody>
          <a:bodyPr>
            <a:normAutofit/>
          </a:bodyPr>
          <a:lstStyle/>
          <a:p>
            <a:r>
              <a:rPr lang="en-CA" dirty="0" smtClean="0"/>
              <a:t>Notice that by default, the result is displayed with up to 4 digits after the decimal</a:t>
            </a:r>
          </a:p>
          <a:p>
            <a:r>
              <a:rPr lang="en-CA" dirty="0" smtClean="0"/>
              <a:t>The precision of the output can be increased to 15 digits after the decimal point by changing to ‘long format’ using the format function</a:t>
            </a:r>
          </a:p>
          <a:p>
            <a:r>
              <a:rPr lang="en-CA" dirty="0" smtClean="0"/>
              <a:t>You can return to the default format by running the format function by itself</a:t>
            </a:r>
          </a:p>
        </p:txBody>
      </p:sp>
      <p:pic>
        <p:nvPicPr>
          <p:cNvPr id="4" name="Picture 3"/>
          <p:cNvPicPr>
            <a:picLocks noChangeAspect="1"/>
          </p:cNvPicPr>
          <p:nvPr/>
        </p:nvPicPr>
        <p:blipFill rotWithShape="1">
          <a:blip r:embed="rId2"/>
          <a:srcRect b="1825"/>
          <a:stretch/>
        </p:blipFill>
        <p:spPr>
          <a:xfrm>
            <a:off x="6419850" y="962025"/>
            <a:ext cx="1924050" cy="2562225"/>
          </a:xfrm>
          <a:prstGeom prst="rect">
            <a:avLst/>
          </a:prstGeom>
        </p:spPr>
      </p:pic>
      <p:sp>
        <p:nvSpPr>
          <p:cNvPr id="11" name="Rectangle 10"/>
          <p:cNvSpPr/>
          <p:nvPr/>
        </p:nvSpPr>
        <p:spPr>
          <a:xfrm>
            <a:off x="6284663" y="962026"/>
            <a:ext cx="1802062" cy="2667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648840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If you are using MATLAB version R2019a or later, you can use the function </a:t>
            </a:r>
            <a:r>
              <a:rPr lang="en-CA" dirty="0" err="1" smtClean="0"/>
              <a:t>readmatrix</a:t>
            </a:r>
            <a:r>
              <a:rPr lang="en-CA" dirty="0" smtClean="0"/>
              <a:t>() instead of </a:t>
            </a:r>
            <a:r>
              <a:rPr lang="en-CA" dirty="0" err="1" smtClean="0"/>
              <a:t>dlmread</a:t>
            </a:r>
            <a:r>
              <a:rPr lang="en-CA" dirty="0" smtClean="0"/>
              <a:t>() to read in data from a file</a:t>
            </a:r>
          </a:p>
          <a:p>
            <a:r>
              <a:rPr lang="en-CA" dirty="0" smtClean="0"/>
              <a:t>The function is supposed to “just work” for .txt, .csv, and .</a:t>
            </a:r>
            <a:r>
              <a:rPr lang="en-CA" dirty="0" err="1" smtClean="0"/>
              <a:t>dat</a:t>
            </a:r>
            <a:r>
              <a:rPr lang="en-CA" dirty="0" smtClean="0"/>
              <a:t> files and also for .</a:t>
            </a:r>
            <a:r>
              <a:rPr lang="en-CA" dirty="0" err="1" smtClean="0"/>
              <a:t>xls</a:t>
            </a:r>
            <a:r>
              <a:rPr lang="en-CA" dirty="0" smtClean="0"/>
              <a:t>, .</a:t>
            </a:r>
            <a:r>
              <a:rPr lang="en-CA" dirty="0" err="1" smtClean="0"/>
              <a:t>xlsx</a:t>
            </a:r>
            <a:r>
              <a:rPr lang="en-CA" dirty="0" smtClean="0"/>
              <a:t>, and .</a:t>
            </a:r>
            <a:r>
              <a:rPr lang="en-CA" dirty="0" err="1" smtClean="0"/>
              <a:t>ods</a:t>
            </a:r>
            <a:r>
              <a:rPr lang="en-CA" dirty="0" smtClean="0"/>
              <a:t> files</a:t>
            </a:r>
          </a:p>
          <a:p>
            <a:r>
              <a:rPr lang="en-CA" dirty="0" smtClean="0"/>
              <a:t>E.g.</a:t>
            </a:r>
          </a:p>
          <a:p>
            <a:r>
              <a:rPr lang="en-CA" dirty="0" smtClean="0"/>
              <a:t>data = </a:t>
            </a:r>
            <a:r>
              <a:rPr lang="en-CA" dirty="0" err="1" smtClean="0"/>
              <a:t>readmatrix</a:t>
            </a:r>
            <a:r>
              <a:rPr lang="en-CA" dirty="0" smtClean="0"/>
              <a:t>(‘mydata.txt’);</a:t>
            </a:r>
          </a:p>
          <a:p>
            <a:r>
              <a:rPr lang="en-CA" dirty="0" smtClean="0"/>
              <a:t>data = </a:t>
            </a:r>
            <a:r>
              <a:rPr lang="en-CA" dirty="0" err="1" smtClean="0"/>
              <a:t>readmatrix</a:t>
            </a:r>
            <a:r>
              <a:rPr lang="en-CA" dirty="0" smtClean="0"/>
              <a:t>(‘mydata.csv’);</a:t>
            </a:r>
          </a:p>
          <a:p>
            <a:r>
              <a:rPr lang="en-CA" dirty="0" smtClean="0"/>
              <a:t>data = </a:t>
            </a:r>
            <a:r>
              <a:rPr lang="en-CA" dirty="0" err="1" smtClean="0"/>
              <a:t>readmatrix</a:t>
            </a:r>
            <a:r>
              <a:rPr lang="en-CA" dirty="0" smtClean="0"/>
              <a:t>(‘mydata.xlsx’, ‘</a:t>
            </a:r>
            <a:r>
              <a:rPr lang="en-CA" dirty="0" err="1" smtClean="0"/>
              <a:t>NumHeaderLines</a:t>
            </a:r>
            <a:r>
              <a:rPr lang="en-CA" dirty="0" smtClean="0"/>
              <a:t>’, 2); % this skips the first two rows</a:t>
            </a:r>
            <a:endParaRPr lang="en-CA" dirty="0"/>
          </a:p>
        </p:txBody>
      </p:sp>
    </p:spTree>
    <p:extLst>
      <p:ext uri="{BB962C8B-B14F-4D97-AF65-F5344CB8AC3E}">
        <p14:creationId xmlns:p14="http://schemas.microsoft.com/office/powerpoint/2010/main" val="40301576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Reading in images</a:t>
            </a:r>
          </a:p>
          <a:p>
            <a:r>
              <a:rPr lang="en-CA" dirty="0" smtClean="0"/>
              <a:t>If your experiment data is in the form of an image (e.g. a .</a:t>
            </a:r>
            <a:r>
              <a:rPr lang="en-CA" dirty="0" err="1" smtClean="0"/>
              <a:t>tif</a:t>
            </a:r>
            <a:r>
              <a:rPr lang="en-CA" dirty="0" smtClean="0"/>
              <a:t>, .jpg, or .</a:t>
            </a:r>
            <a:r>
              <a:rPr lang="en-CA" dirty="0" err="1" smtClean="0"/>
              <a:t>png</a:t>
            </a:r>
            <a:r>
              <a:rPr lang="en-CA" dirty="0" smtClean="0"/>
              <a:t> file), it can be easily read into MATLAB for processing using the </a:t>
            </a:r>
            <a:r>
              <a:rPr lang="en-CA" dirty="0" err="1" smtClean="0"/>
              <a:t>imread</a:t>
            </a:r>
            <a:r>
              <a:rPr lang="en-CA" dirty="0" smtClean="0"/>
              <a:t>() function</a:t>
            </a:r>
          </a:p>
          <a:p>
            <a:r>
              <a:rPr lang="en-CA" dirty="0" smtClean="0"/>
              <a:t>The </a:t>
            </a:r>
            <a:r>
              <a:rPr lang="en-CA" dirty="0" err="1" smtClean="0"/>
              <a:t>imread</a:t>
            </a:r>
            <a:r>
              <a:rPr lang="en-CA" dirty="0" smtClean="0"/>
              <a:t>() function takes as an argument the filename of the image and outputs a 3-dimensional array</a:t>
            </a:r>
          </a:p>
          <a:p>
            <a:r>
              <a:rPr lang="en-CA" dirty="0" smtClean="0"/>
              <a:t>The first dimension of the array is the pixel rows, the second dimension is the pixel columns and the third is the image channels</a:t>
            </a:r>
          </a:p>
          <a:p>
            <a:r>
              <a:rPr lang="en-CA" dirty="0" smtClean="0"/>
              <a:t>A greyscale image will have one channel (and so the array is actually a 2-dimensional array). A standard colour image will have 3 channels (one for red, one for green, one for blue). There can be additional channels for transparency, etc. </a:t>
            </a:r>
            <a:endParaRPr lang="en-CA" dirty="0"/>
          </a:p>
        </p:txBody>
      </p:sp>
    </p:spTree>
    <p:extLst>
      <p:ext uri="{BB962C8B-B14F-4D97-AF65-F5344CB8AC3E}">
        <p14:creationId xmlns:p14="http://schemas.microsoft.com/office/powerpoint/2010/main" val="14488349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Let’s read in the greyscale image “Gray_noise_1.tiff”</a:t>
            </a:r>
          </a:p>
          <a:p>
            <a:endParaRPr lang="en-CA" dirty="0"/>
          </a:p>
        </p:txBody>
      </p:sp>
      <p:pic>
        <p:nvPicPr>
          <p:cNvPr id="2" name="Picture 1"/>
          <p:cNvPicPr>
            <a:picLocks noChangeAspect="1"/>
          </p:cNvPicPr>
          <p:nvPr/>
        </p:nvPicPr>
        <p:blipFill>
          <a:blip r:embed="rId2"/>
          <a:stretch>
            <a:fillRect/>
          </a:stretch>
        </p:blipFill>
        <p:spPr>
          <a:xfrm>
            <a:off x="1054826" y="1071562"/>
            <a:ext cx="4038600" cy="2276475"/>
          </a:xfrm>
          <a:prstGeom prst="rect">
            <a:avLst/>
          </a:prstGeom>
        </p:spPr>
      </p:pic>
      <p:pic>
        <p:nvPicPr>
          <p:cNvPr id="4" name="Picture 3"/>
          <p:cNvPicPr>
            <a:picLocks noChangeAspect="1"/>
          </p:cNvPicPr>
          <p:nvPr/>
        </p:nvPicPr>
        <p:blipFill>
          <a:blip r:embed="rId3"/>
          <a:stretch>
            <a:fillRect/>
          </a:stretch>
        </p:blipFill>
        <p:spPr>
          <a:xfrm>
            <a:off x="7306355" y="1148171"/>
            <a:ext cx="2543175" cy="1200150"/>
          </a:xfrm>
          <a:prstGeom prst="rect">
            <a:avLst/>
          </a:prstGeom>
        </p:spPr>
      </p:pic>
      <p:sp>
        <p:nvSpPr>
          <p:cNvPr id="5" name="TextBox 4"/>
          <p:cNvSpPr txBox="1"/>
          <p:nvPr/>
        </p:nvSpPr>
        <p:spPr>
          <a:xfrm>
            <a:off x="6665677" y="2903914"/>
            <a:ext cx="3856708" cy="1754326"/>
          </a:xfrm>
          <a:prstGeom prst="rect">
            <a:avLst/>
          </a:prstGeom>
          <a:solidFill>
            <a:schemeClr val="accent1"/>
          </a:solidFill>
        </p:spPr>
        <p:txBody>
          <a:bodyPr wrap="square" rtlCol="0">
            <a:spAutoFit/>
          </a:bodyPr>
          <a:lstStyle/>
          <a:p>
            <a:r>
              <a:rPr lang="en-CA" dirty="0" smtClean="0"/>
              <a:t>Since it is a greyscale image, the image is a 2D array with 365 rows and 366 columns of pixels. The data type is ‘uint8’, meaning the grey intensity for each pixel is an unsigned 8-bit integer (has a value from 0 to 255)</a:t>
            </a:r>
            <a:endParaRPr lang="en-CA" dirty="0"/>
          </a:p>
        </p:txBody>
      </p:sp>
      <p:cxnSp>
        <p:nvCxnSpPr>
          <p:cNvPr id="6" name="Straight Arrow Connector 5"/>
          <p:cNvCxnSpPr/>
          <p:nvPr/>
        </p:nvCxnSpPr>
        <p:spPr>
          <a:xfrm flipV="1">
            <a:off x="7414952" y="2264229"/>
            <a:ext cx="588225" cy="56814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1710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973684"/>
          </a:xfrm>
        </p:spPr>
        <p:txBody>
          <a:bodyPr>
            <a:normAutofit/>
          </a:bodyPr>
          <a:lstStyle/>
          <a:p>
            <a:r>
              <a:rPr lang="en-CA" dirty="0" smtClean="0"/>
              <a:t>We can display the image using the </a:t>
            </a:r>
            <a:r>
              <a:rPr lang="en-CA" dirty="0" err="1" smtClean="0"/>
              <a:t>imagesc</a:t>
            </a:r>
            <a:r>
              <a:rPr lang="en-CA" dirty="0" smtClean="0"/>
              <a:t>() function:</a:t>
            </a:r>
          </a:p>
          <a:p>
            <a:endParaRPr lang="en-CA" dirty="0"/>
          </a:p>
          <a:p>
            <a:endParaRPr lang="en-CA" dirty="0" smtClean="0"/>
          </a:p>
          <a:p>
            <a:endParaRPr lang="en-CA" dirty="0"/>
          </a:p>
          <a:p>
            <a:endParaRPr lang="en-CA" dirty="0" smtClean="0"/>
          </a:p>
          <a:p>
            <a:endParaRPr lang="en-CA" dirty="0"/>
          </a:p>
          <a:p>
            <a:endParaRPr lang="en-CA" dirty="0" smtClean="0"/>
          </a:p>
          <a:p>
            <a:endParaRPr lang="en-CA" dirty="0"/>
          </a:p>
          <a:p>
            <a:endParaRPr lang="en-CA" dirty="0" smtClean="0"/>
          </a:p>
          <a:p>
            <a:r>
              <a:rPr lang="en-CA" dirty="0" smtClean="0"/>
              <a:t>By default, for greyscale or single channel images, MATLAB uses a </a:t>
            </a:r>
            <a:r>
              <a:rPr lang="en-CA" dirty="0" err="1" smtClean="0"/>
              <a:t>colormap</a:t>
            </a:r>
            <a:r>
              <a:rPr lang="en-CA" dirty="0" smtClean="0"/>
              <a:t> named </a:t>
            </a:r>
            <a:r>
              <a:rPr lang="en-CA" dirty="0" err="1" smtClean="0"/>
              <a:t>parula</a:t>
            </a:r>
            <a:r>
              <a:rPr lang="en-CA" dirty="0" smtClean="0"/>
              <a:t>, for which low values are blue and high values are yellow</a:t>
            </a:r>
          </a:p>
          <a:p>
            <a:endParaRPr lang="en-CA" dirty="0"/>
          </a:p>
        </p:txBody>
      </p:sp>
      <p:pic>
        <p:nvPicPr>
          <p:cNvPr id="7" name="Picture 6"/>
          <p:cNvPicPr>
            <a:picLocks noChangeAspect="1"/>
          </p:cNvPicPr>
          <p:nvPr/>
        </p:nvPicPr>
        <p:blipFill>
          <a:blip r:embed="rId2"/>
          <a:stretch>
            <a:fillRect/>
          </a:stretch>
        </p:blipFill>
        <p:spPr>
          <a:xfrm>
            <a:off x="838199" y="990252"/>
            <a:ext cx="4057650" cy="2790825"/>
          </a:xfrm>
          <a:prstGeom prst="rect">
            <a:avLst/>
          </a:prstGeom>
        </p:spPr>
      </p:pic>
      <p:pic>
        <p:nvPicPr>
          <p:cNvPr id="8" name="Picture 7"/>
          <p:cNvPicPr>
            <a:picLocks noChangeAspect="1"/>
          </p:cNvPicPr>
          <p:nvPr/>
        </p:nvPicPr>
        <p:blipFill rotWithShape="1">
          <a:blip r:embed="rId3"/>
          <a:srcRect l="7227" t="5870" r="7401" b="5002"/>
          <a:stretch/>
        </p:blipFill>
        <p:spPr>
          <a:xfrm>
            <a:off x="5573486" y="1219200"/>
            <a:ext cx="4275908" cy="3344091"/>
          </a:xfrm>
          <a:prstGeom prst="rect">
            <a:avLst/>
          </a:prstGeom>
        </p:spPr>
      </p:pic>
    </p:spTree>
    <p:extLst>
      <p:ext uri="{BB962C8B-B14F-4D97-AF65-F5344CB8AC3E}">
        <p14:creationId xmlns:p14="http://schemas.microsoft.com/office/powerpoint/2010/main" val="33747344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973684"/>
          </a:xfrm>
        </p:spPr>
        <p:txBody>
          <a:bodyPr>
            <a:normAutofit/>
          </a:bodyPr>
          <a:lstStyle/>
          <a:p>
            <a:r>
              <a:rPr lang="en-CA" dirty="0" smtClean="0"/>
              <a:t>We can change the </a:t>
            </a:r>
            <a:r>
              <a:rPr lang="en-CA" dirty="0" err="1" smtClean="0"/>
              <a:t>colormap</a:t>
            </a:r>
            <a:r>
              <a:rPr lang="en-CA" dirty="0" smtClean="0"/>
              <a:t> using the </a:t>
            </a:r>
            <a:r>
              <a:rPr lang="en-CA" dirty="0" err="1" smtClean="0"/>
              <a:t>colormap</a:t>
            </a:r>
            <a:r>
              <a:rPr lang="en-CA" dirty="0" smtClean="0"/>
              <a:t>() function. Let’s change it to a grey </a:t>
            </a:r>
            <a:r>
              <a:rPr lang="en-CA" dirty="0" err="1" smtClean="0"/>
              <a:t>colormap</a:t>
            </a:r>
            <a:endParaRPr lang="en-CA" dirty="0" smtClean="0"/>
          </a:p>
          <a:p>
            <a:r>
              <a:rPr lang="en-CA" dirty="0" smtClean="0"/>
              <a:t>Also for greyscale or single channels image, it is useful to display a </a:t>
            </a:r>
            <a:r>
              <a:rPr lang="en-CA" dirty="0" err="1" smtClean="0"/>
              <a:t>colorbar</a:t>
            </a:r>
            <a:r>
              <a:rPr lang="en-CA" dirty="0" smtClean="0"/>
              <a:t>, which indicates the value each color corresponds to</a:t>
            </a:r>
          </a:p>
          <a:p>
            <a:r>
              <a:rPr lang="en-CA" dirty="0" smtClean="0"/>
              <a:t>The image also looks better if we make the width and height of the pixels the same (axis equal)</a:t>
            </a:r>
            <a:endParaRPr lang="en-CA" dirty="0"/>
          </a:p>
        </p:txBody>
      </p:sp>
      <p:pic>
        <p:nvPicPr>
          <p:cNvPr id="2" name="Picture 1"/>
          <p:cNvPicPr>
            <a:picLocks noChangeAspect="1"/>
          </p:cNvPicPr>
          <p:nvPr/>
        </p:nvPicPr>
        <p:blipFill>
          <a:blip r:embed="rId2"/>
          <a:stretch>
            <a:fillRect/>
          </a:stretch>
        </p:blipFill>
        <p:spPr>
          <a:xfrm>
            <a:off x="838199" y="3344289"/>
            <a:ext cx="4743450" cy="2571750"/>
          </a:xfrm>
          <a:prstGeom prst="rect">
            <a:avLst/>
          </a:prstGeom>
        </p:spPr>
      </p:pic>
      <p:pic>
        <p:nvPicPr>
          <p:cNvPr id="4" name="Picture 3"/>
          <p:cNvPicPr>
            <a:picLocks noChangeAspect="1"/>
          </p:cNvPicPr>
          <p:nvPr/>
        </p:nvPicPr>
        <p:blipFill>
          <a:blip r:embed="rId3"/>
          <a:stretch>
            <a:fillRect/>
          </a:stretch>
        </p:blipFill>
        <p:spPr>
          <a:xfrm>
            <a:off x="5958711" y="2754164"/>
            <a:ext cx="5008501" cy="3752000"/>
          </a:xfrm>
          <a:prstGeom prst="rect">
            <a:avLst/>
          </a:prstGeom>
        </p:spPr>
      </p:pic>
    </p:spTree>
    <p:extLst>
      <p:ext uri="{BB962C8B-B14F-4D97-AF65-F5344CB8AC3E}">
        <p14:creationId xmlns:p14="http://schemas.microsoft.com/office/powerpoint/2010/main" val="28170696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973684"/>
          </a:xfrm>
        </p:spPr>
        <p:txBody>
          <a:bodyPr>
            <a:normAutofit/>
          </a:bodyPr>
          <a:lstStyle/>
          <a:p>
            <a:r>
              <a:rPr lang="en-CA" dirty="0" smtClean="0"/>
              <a:t>These are the predefined </a:t>
            </a:r>
            <a:r>
              <a:rPr lang="en-CA" dirty="0" err="1" smtClean="0"/>
              <a:t>colormaps</a:t>
            </a:r>
            <a:r>
              <a:rPr lang="en-CA" dirty="0" smtClean="0"/>
              <a:t>:</a:t>
            </a:r>
            <a:endParaRPr lang="en-CA" dirty="0"/>
          </a:p>
        </p:txBody>
      </p:sp>
      <p:pic>
        <p:nvPicPr>
          <p:cNvPr id="5" name="Picture 4"/>
          <p:cNvPicPr>
            <a:picLocks noChangeAspect="1"/>
          </p:cNvPicPr>
          <p:nvPr/>
        </p:nvPicPr>
        <p:blipFill>
          <a:blip r:embed="rId2"/>
          <a:stretch>
            <a:fillRect/>
          </a:stretch>
        </p:blipFill>
        <p:spPr>
          <a:xfrm>
            <a:off x="699543" y="1301931"/>
            <a:ext cx="9991725" cy="5029200"/>
          </a:xfrm>
          <a:prstGeom prst="rect">
            <a:avLst/>
          </a:prstGeom>
        </p:spPr>
      </p:pic>
    </p:spTree>
    <p:extLst>
      <p:ext uri="{BB962C8B-B14F-4D97-AF65-F5344CB8AC3E}">
        <p14:creationId xmlns:p14="http://schemas.microsoft.com/office/powerpoint/2010/main" val="25719093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973684"/>
          </a:xfrm>
        </p:spPr>
        <p:txBody>
          <a:bodyPr>
            <a:normAutofit/>
          </a:bodyPr>
          <a:lstStyle/>
          <a:p>
            <a:r>
              <a:rPr lang="en-CA" dirty="0" smtClean="0"/>
              <a:t>Next, let’s read in the 3-channel colour image ‘rgb_noise_2.tif’ and display it</a:t>
            </a:r>
          </a:p>
          <a:p>
            <a:endParaRPr lang="en-CA" dirty="0"/>
          </a:p>
        </p:txBody>
      </p:sp>
      <p:pic>
        <p:nvPicPr>
          <p:cNvPr id="5" name="Picture 4"/>
          <p:cNvPicPr>
            <a:picLocks noChangeAspect="1"/>
          </p:cNvPicPr>
          <p:nvPr/>
        </p:nvPicPr>
        <p:blipFill>
          <a:blip r:embed="rId2"/>
          <a:stretch>
            <a:fillRect/>
          </a:stretch>
        </p:blipFill>
        <p:spPr>
          <a:xfrm>
            <a:off x="6091236" y="1857800"/>
            <a:ext cx="5008501" cy="3752000"/>
          </a:xfrm>
          <a:prstGeom prst="rect">
            <a:avLst/>
          </a:prstGeom>
        </p:spPr>
      </p:pic>
      <p:pic>
        <p:nvPicPr>
          <p:cNvPr id="6" name="Picture 5"/>
          <p:cNvPicPr>
            <a:picLocks noChangeAspect="1"/>
          </p:cNvPicPr>
          <p:nvPr/>
        </p:nvPicPr>
        <p:blipFill>
          <a:blip r:embed="rId3"/>
          <a:stretch>
            <a:fillRect/>
          </a:stretch>
        </p:blipFill>
        <p:spPr>
          <a:xfrm>
            <a:off x="960119" y="1305877"/>
            <a:ext cx="3781425" cy="2905125"/>
          </a:xfrm>
          <a:prstGeom prst="rect">
            <a:avLst/>
          </a:prstGeom>
        </p:spPr>
      </p:pic>
      <p:sp>
        <p:nvSpPr>
          <p:cNvPr id="7" name="TextBox 6"/>
          <p:cNvSpPr txBox="1"/>
          <p:nvPr/>
        </p:nvSpPr>
        <p:spPr>
          <a:xfrm>
            <a:off x="3342584" y="3733800"/>
            <a:ext cx="3042458" cy="923330"/>
          </a:xfrm>
          <a:prstGeom prst="rect">
            <a:avLst/>
          </a:prstGeom>
          <a:solidFill>
            <a:schemeClr val="accent1"/>
          </a:solidFill>
        </p:spPr>
        <p:txBody>
          <a:bodyPr wrap="square" rtlCol="0">
            <a:spAutoFit/>
          </a:bodyPr>
          <a:lstStyle/>
          <a:p>
            <a:r>
              <a:rPr lang="en-CA" dirty="0" smtClean="0"/>
              <a:t>For a 3-channel image, </a:t>
            </a:r>
            <a:r>
              <a:rPr lang="en-CA" dirty="0" err="1" smtClean="0"/>
              <a:t>imagesc</a:t>
            </a:r>
            <a:r>
              <a:rPr lang="en-CA" dirty="0" smtClean="0"/>
              <a:t>() will correctly display the full colour image</a:t>
            </a:r>
            <a:endParaRPr lang="en-CA" dirty="0"/>
          </a:p>
        </p:txBody>
      </p:sp>
      <p:pic>
        <p:nvPicPr>
          <p:cNvPr id="8" name="Picture 7"/>
          <p:cNvPicPr>
            <a:picLocks noChangeAspect="1"/>
          </p:cNvPicPr>
          <p:nvPr/>
        </p:nvPicPr>
        <p:blipFill>
          <a:blip r:embed="rId4"/>
          <a:stretch>
            <a:fillRect/>
          </a:stretch>
        </p:blipFill>
        <p:spPr>
          <a:xfrm>
            <a:off x="353695" y="5407800"/>
            <a:ext cx="2238375" cy="1190625"/>
          </a:xfrm>
          <a:prstGeom prst="rect">
            <a:avLst/>
          </a:prstGeom>
        </p:spPr>
      </p:pic>
      <p:sp>
        <p:nvSpPr>
          <p:cNvPr id="9" name="TextBox 8"/>
          <p:cNvSpPr txBox="1"/>
          <p:nvPr/>
        </p:nvSpPr>
        <p:spPr>
          <a:xfrm>
            <a:off x="3076574" y="5590702"/>
            <a:ext cx="3411313" cy="1200329"/>
          </a:xfrm>
          <a:prstGeom prst="rect">
            <a:avLst/>
          </a:prstGeom>
          <a:solidFill>
            <a:schemeClr val="accent1"/>
          </a:solidFill>
        </p:spPr>
        <p:txBody>
          <a:bodyPr wrap="square" rtlCol="0">
            <a:spAutoFit/>
          </a:bodyPr>
          <a:lstStyle/>
          <a:p>
            <a:r>
              <a:rPr lang="en-CA" dirty="0" smtClean="0"/>
              <a:t>The image array is 3-dimensional: 358 rows x 358 columns x 3 channels. </a:t>
            </a:r>
          </a:p>
          <a:p>
            <a:r>
              <a:rPr lang="en-CA" dirty="0" smtClean="0"/>
              <a:t>8 bits per colour channel</a:t>
            </a:r>
            <a:endParaRPr lang="en-CA" dirty="0"/>
          </a:p>
        </p:txBody>
      </p:sp>
    </p:spTree>
    <p:extLst>
      <p:ext uri="{BB962C8B-B14F-4D97-AF65-F5344CB8AC3E}">
        <p14:creationId xmlns:p14="http://schemas.microsoft.com/office/powerpoint/2010/main" val="20099773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973684"/>
          </a:xfrm>
        </p:spPr>
        <p:txBody>
          <a:bodyPr>
            <a:normAutofit/>
          </a:bodyPr>
          <a:lstStyle/>
          <a:p>
            <a:r>
              <a:rPr lang="en-CA" dirty="0" smtClean="0"/>
              <a:t>We can extract the matrices of the individual channels using array indexing:</a:t>
            </a:r>
          </a:p>
          <a:p>
            <a:endParaRPr lang="en-CA" dirty="0"/>
          </a:p>
          <a:p>
            <a:endParaRPr lang="en-CA" dirty="0" smtClean="0"/>
          </a:p>
          <a:p>
            <a:endParaRPr lang="en-CA" dirty="0"/>
          </a:p>
          <a:p>
            <a:endParaRPr lang="en-CA" dirty="0" smtClean="0"/>
          </a:p>
          <a:p>
            <a:endParaRPr lang="en-CA" dirty="0"/>
          </a:p>
          <a:p>
            <a:pPr marL="0" indent="0">
              <a:buNone/>
            </a:pPr>
            <a:endParaRPr lang="en-CA" dirty="0" smtClean="0"/>
          </a:p>
          <a:p>
            <a:endParaRPr lang="en-CA" dirty="0"/>
          </a:p>
        </p:txBody>
      </p:sp>
      <p:pic>
        <p:nvPicPr>
          <p:cNvPr id="2" name="Picture 1"/>
          <p:cNvPicPr>
            <a:picLocks noChangeAspect="1"/>
          </p:cNvPicPr>
          <p:nvPr/>
        </p:nvPicPr>
        <p:blipFill>
          <a:blip r:embed="rId2"/>
          <a:stretch>
            <a:fillRect/>
          </a:stretch>
        </p:blipFill>
        <p:spPr>
          <a:xfrm>
            <a:off x="1221241" y="1320982"/>
            <a:ext cx="3305175" cy="2247900"/>
          </a:xfrm>
          <a:prstGeom prst="rect">
            <a:avLst/>
          </a:prstGeom>
        </p:spPr>
      </p:pic>
      <p:pic>
        <p:nvPicPr>
          <p:cNvPr id="4" name="Picture 3"/>
          <p:cNvPicPr>
            <a:picLocks noChangeAspect="1"/>
          </p:cNvPicPr>
          <p:nvPr/>
        </p:nvPicPr>
        <p:blipFill>
          <a:blip r:embed="rId3"/>
          <a:stretch>
            <a:fillRect/>
          </a:stretch>
        </p:blipFill>
        <p:spPr>
          <a:xfrm>
            <a:off x="5431094" y="925983"/>
            <a:ext cx="5008501" cy="3752000"/>
          </a:xfrm>
          <a:prstGeom prst="rect">
            <a:avLst/>
          </a:prstGeom>
        </p:spPr>
      </p:pic>
    </p:spTree>
    <p:extLst>
      <p:ext uri="{BB962C8B-B14F-4D97-AF65-F5344CB8AC3E}">
        <p14:creationId xmlns:p14="http://schemas.microsoft.com/office/powerpoint/2010/main" val="36022248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973684"/>
          </a:xfrm>
        </p:spPr>
        <p:txBody>
          <a:bodyPr>
            <a:normAutofit/>
          </a:bodyPr>
          <a:lstStyle/>
          <a:p>
            <a:r>
              <a:rPr lang="en-CA" dirty="0" smtClean="0"/>
              <a:t>We can also, for example, take the mean over the third dimension to get one kind of measure of the intensity of the image</a:t>
            </a:r>
          </a:p>
          <a:p>
            <a:endParaRPr lang="en-CA" dirty="0"/>
          </a:p>
          <a:p>
            <a:endParaRPr lang="en-CA" dirty="0" smtClean="0"/>
          </a:p>
          <a:p>
            <a:endParaRPr lang="en-CA" dirty="0"/>
          </a:p>
          <a:p>
            <a:endParaRPr lang="en-CA" dirty="0" smtClean="0"/>
          </a:p>
          <a:p>
            <a:endParaRPr lang="en-CA" dirty="0"/>
          </a:p>
          <a:p>
            <a:endParaRPr lang="en-CA" dirty="0" smtClean="0"/>
          </a:p>
          <a:p>
            <a:endParaRPr lang="en-CA" dirty="0"/>
          </a:p>
          <a:p>
            <a:pPr marL="0" indent="0">
              <a:buNone/>
            </a:pPr>
            <a:endParaRPr lang="en-CA" dirty="0" smtClean="0"/>
          </a:p>
          <a:p>
            <a:endParaRPr lang="en-CA" dirty="0"/>
          </a:p>
        </p:txBody>
      </p:sp>
      <p:pic>
        <p:nvPicPr>
          <p:cNvPr id="5" name="Picture 4"/>
          <p:cNvPicPr>
            <a:picLocks noChangeAspect="1"/>
          </p:cNvPicPr>
          <p:nvPr/>
        </p:nvPicPr>
        <p:blipFill>
          <a:blip r:embed="rId2"/>
          <a:stretch>
            <a:fillRect/>
          </a:stretch>
        </p:blipFill>
        <p:spPr>
          <a:xfrm>
            <a:off x="6091236" y="1378828"/>
            <a:ext cx="5008501" cy="3752000"/>
          </a:xfrm>
          <a:prstGeom prst="rect">
            <a:avLst/>
          </a:prstGeom>
        </p:spPr>
      </p:pic>
      <p:pic>
        <p:nvPicPr>
          <p:cNvPr id="7" name="Picture 6"/>
          <p:cNvPicPr>
            <a:picLocks noChangeAspect="1"/>
          </p:cNvPicPr>
          <p:nvPr/>
        </p:nvPicPr>
        <p:blipFill>
          <a:blip r:embed="rId3"/>
          <a:stretch>
            <a:fillRect/>
          </a:stretch>
        </p:blipFill>
        <p:spPr>
          <a:xfrm>
            <a:off x="1735999" y="1986976"/>
            <a:ext cx="3790950" cy="2714625"/>
          </a:xfrm>
          <a:prstGeom prst="rect">
            <a:avLst/>
          </a:prstGeom>
        </p:spPr>
      </p:pic>
    </p:spTree>
    <p:extLst>
      <p:ext uri="{BB962C8B-B14F-4D97-AF65-F5344CB8AC3E}">
        <p14:creationId xmlns:p14="http://schemas.microsoft.com/office/powerpoint/2010/main" val="16641793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smtClean="0"/>
              <a:t>Plotting</a:t>
            </a:r>
            <a:endParaRPr lang="en-CA" dirty="0"/>
          </a:p>
        </p:txBody>
      </p:sp>
    </p:spTree>
    <p:extLst>
      <p:ext uri="{BB962C8B-B14F-4D97-AF65-F5344CB8AC3E}">
        <p14:creationId xmlns:p14="http://schemas.microsoft.com/office/powerpoint/2010/main" val="1123779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220325" cy="5819516"/>
          </a:xfrm>
        </p:spPr>
        <p:txBody>
          <a:bodyPr>
            <a:normAutofit/>
          </a:bodyPr>
          <a:lstStyle/>
          <a:p>
            <a:r>
              <a:rPr lang="en-CA" dirty="0" smtClean="0"/>
              <a:t>Here is a table of the different Numeric and Line Spacing formats in MATLAB (https://www.mathworks.com/help/matlab/ref/format.html)</a:t>
            </a:r>
          </a:p>
          <a:p>
            <a:pPr marL="0" indent="0">
              <a:buNone/>
            </a:pPr>
            <a:endParaRPr lang="en-CA" dirty="0"/>
          </a:p>
        </p:txBody>
      </p:sp>
      <p:pic>
        <p:nvPicPr>
          <p:cNvPr id="4" name="Picture 3"/>
          <p:cNvPicPr>
            <a:picLocks noChangeAspect="1"/>
          </p:cNvPicPr>
          <p:nvPr/>
        </p:nvPicPr>
        <p:blipFill>
          <a:blip r:embed="rId2"/>
          <a:stretch>
            <a:fillRect/>
          </a:stretch>
        </p:blipFill>
        <p:spPr>
          <a:xfrm>
            <a:off x="2281237" y="1676788"/>
            <a:ext cx="6329363" cy="5181212"/>
          </a:xfrm>
          <a:prstGeom prst="rect">
            <a:avLst/>
          </a:prstGeom>
        </p:spPr>
      </p:pic>
    </p:spTree>
    <p:extLst>
      <p:ext uri="{BB962C8B-B14F-4D97-AF65-F5344CB8AC3E}">
        <p14:creationId xmlns:p14="http://schemas.microsoft.com/office/powerpoint/2010/main" val="27953754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smtClean="0"/>
              <a:t>plot() is the basic graph plotting function in MATLAB</a:t>
            </a:r>
          </a:p>
          <a:p>
            <a:r>
              <a:rPr lang="en-CA" dirty="0" smtClean="0"/>
              <a:t>The most basic way to use it is to pass two vectors (of the same size) to the function, the first vector being the x-axis data and the second vector being the corresponding y-axis data</a:t>
            </a:r>
          </a:p>
          <a:p>
            <a:r>
              <a:rPr lang="en-CA" dirty="0" smtClean="0"/>
              <a:t>As a first example, let’s plot a sine function. Let’s say it’s a voltage as a function of time with amplitude 20 V and a frequency of 1 Hz.</a:t>
            </a:r>
          </a:p>
          <a:p>
            <a:r>
              <a:rPr lang="en-CA" dirty="0" smtClean="0"/>
              <a:t>Let’s plot two cycles, from 0 to 2 seconds. To start, create an x-vector with 10 linearly spaced points from 0 to 2 and evaluate the appropriate sine function at those points</a:t>
            </a:r>
            <a:endParaRPr lang="en-CA" dirty="0"/>
          </a:p>
        </p:txBody>
      </p:sp>
      <p:pic>
        <p:nvPicPr>
          <p:cNvPr id="2" name="Picture 1"/>
          <p:cNvPicPr>
            <a:picLocks noChangeAspect="1"/>
          </p:cNvPicPr>
          <p:nvPr/>
        </p:nvPicPr>
        <p:blipFill>
          <a:blip r:embed="rId2"/>
          <a:stretch>
            <a:fillRect/>
          </a:stretch>
        </p:blipFill>
        <p:spPr>
          <a:xfrm>
            <a:off x="2708737" y="4419253"/>
            <a:ext cx="5810250" cy="1943100"/>
          </a:xfrm>
          <a:prstGeom prst="rect">
            <a:avLst/>
          </a:prstGeom>
        </p:spPr>
      </p:pic>
    </p:spTree>
    <p:extLst>
      <p:ext uri="{BB962C8B-B14F-4D97-AF65-F5344CB8AC3E}">
        <p14:creationId xmlns:p14="http://schemas.microsoft.com/office/powerpoint/2010/main" val="15896512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lnSpcReduction="10000"/>
          </a:bodyPr>
          <a:lstStyle/>
          <a:p>
            <a:r>
              <a:rPr lang="en-CA" dirty="0" smtClean="0"/>
              <a:t>And then plot them:</a:t>
            </a:r>
          </a:p>
          <a:p>
            <a:endParaRPr lang="en-CA" dirty="0"/>
          </a:p>
          <a:p>
            <a:endParaRPr lang="en-CA" dirty="0" smtClean="0"/>
          </a:p>
          <a:p>
            <a:endParaRPr lang="en-CA" dirty="0"/>
          </a:p>
          <a:p>
            <a:endParaRPr lang="en-CA" dirty="0" smtClean="0"/>
          </a:p>
          <a:p>
            <a:endParaRPr lang="en-CA" dirty="0"/>
          </a:p>
          <a:p>
            <a:endParaRPr lang="en-CA" dirty="0" smtClean="0"/>
          </a:p>
          <a:p>
            <a:endParaRPr lang="en-CA" dirty="0"/>
          </a:p>
          <a:p>
            <a:r>
              <a:rPr lang="en-CA" dirty="0" smtClean="0"/>
              <a:t>By default, the plot function opens a new figure window and joins the points of the vectors in order with lines of some thickness and colour. Tick marks are drawn on all four sides and some automatic tick labels appear on the bottom and on the left. The axis limits are automatically set. There are no axes labels, titles, etc.</a:t>
            </a:r>
            <a:endParaRPr lang="en-CA" dirty="0"/>
          </a:p>
        </p:txBody>
      </p:sp>
      <p:pic>
        <p:nvPicPr>
          <p:cNvPr id="4" name="Picture 3"/>
          <p:cNvPicPr>
            <a:picLocks noChangeAspect="1"/>
          </p:cNvPicPr>
          <p:nvPr/>
        </p:nvPicPr>
        <p:blipFill>
          <a:blip r:embed="rId2"/>
          <a:stretch>
            <a:fillRect/>
          </a:stretch>
        </p:blipFill>
        <p:spPr>
          <a:xfrm>
            <a:off x="723553" y="1285182"/>
            <a:ext cx="5524500" cy="1162050"/>
          </a:xfrm>
          <a:prstGeom prst="rect">
            <a:avLst/>
          </a:prstGeom>
        </p:spPr>
      </p:pic>
      <p:pic>
        <p:nvPicPr>
          <p:cNvPr id="5" name="Picture 4"/>
          <p:cNvPicPr>
            <a:picLocks noChangeAspect="1"/>
          </p:cNvPicPr>
          <p:nvPr/>
        </p:nvPicPr>
        <p:blipFill>
          <a:blip r:embed="rId3"/>
          <a:stretch>
            <a:fillRect/>
          </a:stretch>
        </p:blipFill>
        <p:spPr>
          <a:xfrm>
            <a:off x="6091236" y="291414"/>
            <a:ext cx="5008501" cy="3752000"/>
          </a:xfrm>
          <a:prstGeom prst="rect">
            <a:avLst/>
          </a:prstGeom>
        </p:spPr>
      </p:pic>
    </p:spTree>
    <p:extLst>
      <p:ext uri="{BB962C8B-B14F-4D97-AF65-F5344CB8AC3E}">
        <p14:creationId xmlns:p14="http://schemas.microsoft.com/office/powerpoint/2010/main" val="9041066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The sine wave looks jagged because we didn’t sample points densely enough</a:t>
            </a:r>
          </a:p>
          <a:p>
            <a:endParaRPr lang="en-CA" dirty="0"/>
          </a:p>
          <a:p>
            <a:endParaRPr lang="en-CA" dirty="0" smtClean="0"/>
          </a:p>
          <a:p>
            <a:pPr marL="0" indent="0">
              <a:buNone/>
            </a:pPr>
            <a:endParaRPr lang="en-CA" dirty="0"/>
          </a:p>
          <a:p>
            <a:endParaRPr lang="en-CA" dirty="0"/>
          </a:p>
          <a:p>
            <a:r>
              <a:rPr lang="en-CA" dirty="0" smtClean="0"/>
              <a:t>Instead of 10 points between 0 and 2 let’s try 1000 points:</a:t>
            </a:r>
          </a:p>
          <a:p>
            <a:endParaRPr lang="en-CA" dirty="0"/>
          </a:p>
          <a:p>
            <a:endParaRPr lang="en-CA" dirty="0" smtClean="0"/>
          </a:p>
          <a:p>
            <a:endParaRPr lang="en-CA" dirty="0" smtClean="0"/>
          </a:p>
          <a:p>
            <a:endParaRPr lang="en-CA" dirty="0"/>
          </a:p>
        </p:txBody>
      </p:sp>
      <p:pic>
        <p:nvPicPr>
          <p:cNvPr id="4" name="Picture 3"/>
          <p:cNvPicPr>
            <a:picLocks noChangeAspect="1"/>
          </p:cNvPicPr>
          <p:nvPr/>
        </p:nvPicPr>
        <p:blipFill>
          <a:blip r:embed="rId2"/>
          <a:stretch>
            <a:fillRect/>
          </a:stretch>
        </p:blipFill>
        <p:spPr>
          <a:xfrm>
            <a:off x="723553" y="1285182"/>
            <a:ext cx="5524500" cy="1162050"/>
          </a:xfrm>
          <a:prstGeom prst="rect">
            <a:avLst/>
          </a:prstGeom>
        </p:spPr>
      </p:pic>
      <p:pic>
        <p:nvPicPr>
          <p:cNvPr id="5" name="Picture 4"/>
          <p:cNvPicPr>
            <a:picLocks noChangeAspect="1"/>
          </p:cNvPicPr>
          <p:nvPr/>
        </p:nvPicPr>
        <p:blipFill>
          <a:blip r:embed="rId3"/>
          <a:stretch>
            <a:fillRect/>
          </a:stretch>
        </p:blipFill>
        <p:spPr>
          <a:xfrm>
            <a:off x="6716685" y="667327"/>
            <a:ext cx="3632662" cy="2721323"/>
          </a:xfrm>
          <a:prstGeom prst="rect">
            <a:avLst/>
          </a:prstGeom>
        </p:spPr>
      </p:pic>
      <p:sp>
        <p:nvSpPr>
          <p:cNvPr id="6" name="Rectangle 5"/>
          <p:cNvSpPr/>
          <p:nvPr/>
        </p:nvSpPr>
        <p:spPr>
          <a:xfrm>
            <a:off x="2979661" y="1620981"/>
            <a:ext cx="195802" cy="15220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p:cNvPicPr>
            <a:picLocks noChangeAspect="1"/>
          </p:cNvPicPr>
          <p:nvPr/>
        </p:nvPicPr>
        <p:blipFill>
          <a:blip r:embed="rId4"/>
          <a:stretch>
            <a:fillRect/>
          </a:stretch>
        </p:blipFill>
        <p:spPr>
          <a:xfrm>
            <a:off x="915871" y="4046740"/>
            <a:ext cx="5267325" cy="1200150"/>
          </a:xfrm>
          <a:prstGeom prst="rect">
            <a:avLst/>
          </a:prstGeom>
        </p:spPr>
      </p:pic>
      <p:sp>
        <p:nvSpPr>
          <p:cNvPr id="7" name="Rectangle 6"/>
          <p:cNvSpPr/>
          <p:nvPr/>
        </p:nvSpPr>
        <p:spPr>
          <a:xfrm>
            <a:off x="3175463" y="4353656"/>
            <a:ext cx="330093" cy="16328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5"/>
          <a:stretch>
            <a:fillRect/>
          </a:stretch>
        </p:blipFill>
        <p:spPr>
          <a:xfrm>
            <a:off x="6808123" y="3700089"/>
            <a:ext cx="3645131" cy="2730664"/>
          </a:xfrm>
          <a:prstGeom prst="rect">
            <a:avLst/>
          </a:prstGeom>
        </p:spPr>
      </p:pic>
    </p:spTree>
    <p:extLst>
      <p:ext uri="{BB962C8B-B14F-4D97-AF65-F5344CB8AC3E}">
        <p14:creationId xmlns:p14="http://schemas.microsoft.com/office/powerpoint/2010/main" val="37022953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Note that the second time we ran the plot function, a new figure window didn’t open. The new plot was made in the existing figure window (assuming you didn’t close it) and overwrote the content.</a:t>
            </a:r>
          </a:p>
          <a:p>
            <a:r>
              <a:rPr lang="en-CA" dirty="0" smtClean="0"/>
              <a:t>To open a new figure before plotting, you need to call the figure function</a:t>
            </a:r>
          </a:p>
          <a:p>
            <a:endParaRPr lang="en-CA" dirty="0"/>
          </a:p>
          <a:p>
            <a:endParaRPr lang="en-CA" dirty="0" smtClean="0"/>
          </a:p>
          <a:p>
            <a:r>
              <a:rPr lang="en-CA" dirty="0" smtClean="0"/>
              <a:t>To plot two (or more) curves in the same figure window, just add more x and y vectors to the plot() call:</a:t>
            </a:r>
          </a:p>
          <a:p>
            <a:endParaRPr lang="en-CA" dirty="0" smtClean="0"/>
          </a:p>
          <a:p>
            <a:endParaRPr lang="en-CA" dirty="0"/>
          </a:p>
        </p:txBody>
      </p:sp>
      <p:pic>
        <p:nvPicPr>
          <p:cNvPr id="9" name="Picture 8"/>
          <p:cNvPicPr>
            <a:picLocks noChangeAspect="1"/>
          </p:cNvPicPr>
          <p:nvPr/>
        </p:nvPicPr>
        <p:blipFill>
          <a:blip r:embed="rId2"/>
          <a:stretch>
            <a:fillRect/>
          </a:stretch>
        </p:blipFill>
        <p:spPr>
          <a:xfrm>
            <a:off x="2111260" y="2635047"/>
            <a:ext cx="3181350" cy="523875"/>
          </a:xfrm>
          <a:prstGeom prst="rect">
            <a:avLst/>
          </a:prstGeom>
        </p:spPr>
      </p:pic>
      <p:pic>
        <p:nvPicPr>
          <p:cNvPr id="11" name="Picture 10"/>
          <p:cNvPicPr>
            <a:picLocks noChangeAspect="1"/>
          </p:cNvPicPr>
          <p:nvPr/>
        </p:nvPicPr>
        <p:blipFill>
          <a:blip r:embed="rId3"/>
          <a:stretch>
            <a:fillRect/>
          </a:stretch>
        </p:blipFill>
        <p:spPr>
          <a:xfrm>
            <a:off x="7099068" y="4270962"/>
            <a:ext cx="3555249" cy="2663331"/>
          </a:xfrm>
          <a:prstGeom prst="rect">
            <a:avLst/>
          </a:prstGeom>
        </p:spPr>
      </p:pic>
      <p:pic>
        <p:nvPicPr>
          <p:cNvPr id="12" name="Picture 11"/>
          <p:cNvPicPr>
            <a:picLocks noChangeAspect="1"/>
          </p:cNvPicPr>
          <p:nvPr/>
        </p:nvPicPr>
        <p:blipFill>
          <a:blip r:embed="rId4"/>
          <a:stretch>
            <a:fillRect/>
          </a:stretch>
        </p:blipFill>
        <p:spPr>
          <a:xfrm>
            <a:off x="982547" y="4479259"/>
            <a:ext cx="5438775" cy="1914525"/>
          </a:xfrm>
          <a:prstGeom prst="rect">
            <a:avLst/>
          </a:prstGeom>
        </p:spPr>
      </p:pic>
    </p:spTree>
    <p:extLst>
      <p:ext uri="{BB962C8B-B14F-4D97-AF65-F5344CB8AC3E}">
        <p14:creationId xmlns:p14="http://schemas.microsoft.com/office/powerpoint/2010/main" val="30943900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Or if you already have a figure window with a plot and you want to add another plot to the same axes, you can first call “hold on” and then call plot() again:</a:t>
            </a:r>
          </a:p>
        </p:txBody>
      </p:sp>
      <p:pic>
        <p:nvPicPr>
          <p:cNvPr id="4" name="Picture 3"/>
          <p:cNvPicPr>
            <a:picLocks noChangeAspect="1"/>
          </p:cNvPicPr>
          <p:nvPr/>
        </p:nvPicPr>
        <p:blipFill>
          <a:blip r:embed="rId2"/>
          <a:stretch>
            <a:fillRect/>
          </a:stretch>
        </p:blipFill>
        <p:spPr>
          <a:xfrm>
            <a:off x="3278418" y="1743768"/>
            <a:ext cx="4238625" cy="1009650"/>
          </a:xfrm>
          <a:prstGeom prst="rect">
            <a:avLst/>
          </a:prstGeom>
        </p:spPr>
      </p:pic>
    </p:spTree>
    <p:extLst>
      <p:ext uri="{BB962C8B-B14F-4D97-AF65-F5344CB8AC3E}">
        <p14:creationId xmlns:p14="http://schemas.microsoft.com/office/powerpoint/2010/main" val="37888659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You can add a title and axes labels to a plot</a:t>
            </a:r>
          </a:p>
          <a:p>
            <a:endParaRPr lang="en-CA" dirty="0"/>
          </a:p>
          <a:p>
            <a:endParaRPr lang="en-CA" dirty="0" smtClean="0"/>
          </a:p>
          <a:p>
            <a:endParaRPr lang="en-CA" dirty="0"/>
          </a:p>
          <a:p>
            <a:endParaRPr lang="en-CA" dirty="0" smtClean="0"/>
          </a:p>
          <a:p>
            <a:endParaRPr lang="en-CA" dirty="0"/>
          </a:p>
          <a:p>
            <a:r>
              <a:rPr lang="en-CA" dirty="0" smtClean="0"/>
              <a:t>The labels, title, etc. also support some </a:t>
            </a:r>
            <a:r>
              <a:rPr lang="en-CA" dirty="0" err="1" smtClean="0"/>
              <a:t>TeX</a:t>
            </a:r>
            <a:r>
              <a:rPr lang="en-CA" dirty="0" smtClean="0"/>
              <a:t> </a:t>
            </a:r>
            <a:r>
              <a:rPr lang="en-CA" dirty="0" smtClean="0"/>
              <a:t>markup:</a:t>
            </a:r>
            <a:endParaRPr lang="en-CA" dirty="0" smtClean="0"/>
          </a:p>
        </p:txBody>
      </p:sp>
      <p:pic>
        <p:nvPicPr>
          <p:cNvPr id="5" name="Picture 4"/>
          <p:cNvPicPr>
            <a:picLocks noChangeAspect="1"/>
          </p:cNvPicPr>
          <p:nvPr/>
        </p:nvPicPr>
        <p:blipFill>
          <a:blip r:embed="rId2"/>
          <a:stretch>
            <a:fillRect/>
          </a:stretch>
        </p:blipFill>
        <p:spPr>
          <a:xfrm>
            <a:off x="7132320" y="892647"/>
            <a:ext cx="3350029" cy="2509596"/>
          </a:xfrm>
          <a:prstGeom prst="rect">
            <a:avLst/>
          </a:prstGeom>
        </p:spPr>
      </p:pic>
      <p:pic>
        <p:nvPicPr>
          <p:cNvPr id="7" name="Picture 6"/>
          <p:cNvPicPr>
            <a:picLocks noChangeAspect="1"/>
          </p:cNvPicPr>
          <p:nvPr/>
        </p:nvPicPr>
        <p:blipFill>
          <a:blip r:embed="rId3"/>
          <a:stretch>
            <a:fillRect/>
          </a:stretch>
        </p:blipFill>
        <p:spPr>
          <a:xfrm>
            <a:off x="7199473" y="3937443"/>
            <a:ext cx="3641649" cy="2728055"/>
          </a:xfrm>
          <a:prstGeom prst="rect">
            <a:avLst/>
          </a:prstGeom>
        </p:spPr>
      </p:pic>
      <p:pic>
        <p:nvPicPr>
          <p:cNvPr id="8" name="Picture 7"/>
          <p:cNvPicPr>
            <a:picLocks noChangeAspect="1"/>
          </p:cNvPicPr>
          <p:nvPr/>
        </p:nvPicPr>
        <p:blipFill>
          <a:blip r:embed="rId4"/>
          <a:stretch>
            <a:fillRect/>
          </a:stretch>
        </p:blipFill>
        <p:spPr>
          <a:xfrm>
            <a:off x="1098320" y="1023495"/>
            <a:ext cx="5172075" cy="2247900"/>
          </a:xfrm>
          <a:prstGeom prst="rect">
            <a:avLst/>
          </a:prstGeom>
        </p:spPr>
      </p:pic>
      <p:pic>
        <p:nvPicPr>
          <p:cNvPr id="9" name="Picture 8"/>
          <p:cNvPicPr>
            <a:picLocks noChangeAspect="1"/>
          </p:cNvPicPr>
          <p:nvPr/>
        </p:nvPicPr>
        <p:blipFill>
          <a:blip r:embed="rId5"/>
          <a:stretch>
            <a:fillRect/>
          </a:stretch>
        </p:blipFill>
        <p:spPr>
          <a:xfrm>
            <a:off x="1713462" y="4441155"/>
            <a:ext cx="3209925" cy="1409700"/>
          </a:xfrm>
          <a:prstGeom prst="rect">
            <a:avLst/>
          </a:prstGeom>
        </p:spPr>
      </p:pic>
    </p:spTree>
    <p:extLst>
      <p:ext uri="{BB962C8B-B14F-4D97-AF65-F5344CB8AC3E}">
        <p14:creationId xmlns:p14="http://schemas.microsoft.com/office/powerpoint/2010/main" val="31205254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The line style, marker style, and colours of a curve can be modified by passing a </a:t>
            </a:r>
            <a:r>
              <a:rPr lang="en-CA" dirty="0" err="1" smtClean="0"/>
              <a:t>LineSpec</a:t>
            </a:r>
            <a:r>
              <a:rPr lang="en-CA" dirty="0" smtClean="0"/>
              <a:t> string as a third argument to the plot() function</a:t>
            </a:r>
          </a:p>
          <a:p>
            <a:r>
              <a:rPr lang="en-CA" dirty="0" smtClean="0"/>
              <a:t>The </a:t>
            </a:r>
            <a:r>
              <a:rPr lang="en-CA" dirty="0" err="1" smtClean="0"/>
              <a:t>LineSpec</a:t>
            </a:r>
            <a:r>
              <a:rPr lang="en-CA" dirty="0" smtClean="0"/>
              <a:t> string consists of one or two characters for the Line Style, one character for the Marker Style, and one character for the color</a:t>
            </a:r>
          </a:p>
          <a:p>
            <a:r>
              <a:rPr lang="en-CA" dirty="0" smtClean="0"/>
              <a:t>Here is the sine plot (with only 20 points), but as a dashed line with square markers, all red</a:t>
            </a:r>
          </a:p>
          <a:p>
            <a:endParaRPr lang="en-CA" dirty="0"/>
          </a:p>
          <a:p>
            <a:endParaRPr lang="en-CA" dirty="0" smtClean="0"/>
          </a:p>
          <a:p>
            <a:endParaRPr lang="en-CA" dirty="0"/>
          </a:p>
          <a:p>
            <a:endParaRPr lang="en-CA" dirty="0" smtClean="0"/>
          </a:p>
          <a:p>
            <a:endParaRPr lang="en-CA" dirty="0"/>
          </a:p>
        </p:txBody>
      </p:sp>
      <p:pic>
        <p:nvPicPr>
          <p:cNvPr id="4" name="Picture 3"/>
          <p:cNvPicPr>
            <a:picLocks noChangeAspect="1"/>
          </p:cNvPicPr>
          <p:nvPr/>
        </p:nvPicPr>
        <p:blipFill>
          <a:blip r:embed="rId2"/>
          <a:stretch>
            <a:fillRect/>
          </a:stretch>
        </p:blipFill>
        <p:spPr>
          <a:xfrm>
            <a:off x="770312" y="3758824"/>
            <a:ext cx="5181600" cy="2066925"/>
          </a:xfrm>
          <a:prstGeom prst="rect">
            <a:avLst/>
          </a:prstGeom>
        </p:spPr>
      </p:pic>
      <p:pic>
        <p:nvPicPr>
          <p:cNvPr id="8" name="Picture 7"/>
          <p:cNvPicPr>
            <a:picLocks noChangeAspect="1"/>
          </p:cNvPicPr>
          <p:nvPr/>
        </p:nvPicPr>
        <p:blipFill>
          <a:blip r:embed="rId3"/>
          <a:stretch>
            <a:fillRect/>
          </a:stretch>
        </p:blipFill>
        <p:spPr>
          <a:xfrm>
            <a:off x="6709022" y="2916286"/>
            <a:ext cx="5008501" cy="3752000"/>
          </a:xfrm>
          <a:prstGeom prst="rect">
            <a:avLst/>
          </a:prstGeom>
        </p:spPr>
      </p:pic>
    </p:spTree>
    <p:extLst>
      <p:ext uri="{BB962C8B-B14F-4D97-AF65-F5344CB8AC3E}">
        <p14:creationId xmlns:p14="http://schemas.microsoft.com/office/powerpoint/2010/main" val="34442023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Here are the possible characters for the </a:t>
            </a:r>
            <a:r>
              <a:rPr lang="en-CA" dirty="0" err="1" smtClean="0"/>
              <a:t>LineSpec</a:t>
            </a:r>
            <a:r>
              <a:rPr lang="en-CA" dirty="0" smtClean="0"/>
              <a:t> string:</a:t>
            </a:r>
          </a:p>
          <a:p>
            <a:endParaRPr lang="en-CA" dirty="0" smtClean="0"/>
          </a:p>
          <a:p>
            <a:endParaRPr lang="en-CA" dirty="0"/>
          </a:p>
          <a:p>
            <a:endParaRPr lang="en-CA" dirty="0" smtClean="0"/>
          </a:p>
          <a:p>
            <a:endParaRPr lang="en-CA" dirty="0"/>
          </a:p>
          <a:p>
            <a:endParaRPr lang="en-CA" dirty="0" smtClean="0"/>
          </a:p>
          <a:p>
            <a:endParaRPr lang="en-CA" dirty="0"/>
          </a:p>
        </p:txBody>
      </p:sp>
      <p:pic>
        <p:nvPicPr>
          <p:cNvPr id="2" name="Picture 1"/>
          <p:cNvPicPr>
            <a:picLocks noChangeAspect="1"/>
          </p:cNvPicPr>
          <p:nvPr/>
        </p:nvPicPr>
        <p:blipFill>
          <a:blip r:embed="rId2"/>
          <a:stretch>
            <a:fillRect/>
          </a:stretch>
        </p:blipFill>
        <p:spPr>
          <a:xfrm>
            <a:off x="2727613" y="816007"/>
            <a:ext cx="5749030" cy="1156229"/>
          </a:xfrm>
          <a:prstGeom prst="rect">
            <a:avLst/>
          </a:prstGeom>
        </p:spPr>
      </p:pic>
      <p:pic>
        <p:nvPicPr>
          <p:cNvPr id="5" name="Picture 4"/>
          <p:cNvPicPr>
            <a:picLocks noChangeAspect="1"/>
          </p:cNvPicPr>
          <p:nvPr/>
        </p:nvPicPr>
        <p:blipFill>
          <a:blip r:embed="rId3"/>
          <a:stretch>
            <a:fillRect/>
          </a:stretch>
        </p:blipFill>
        <p:spPr>
          <a:xfrm>
            <a:off x="2727613" y="2057605"/>
            <a:ext cx="5749030" cy="2878513"/>
          </a:xfrm>
          <a:prstGeom prst="rect">
            <a:avLst/>
          </a:prstGeom>
        </p:spPr>
      </p:pic>
      <p:pic>
        <p:nvPicPr>
          <p:cNvPr id="6" name="Picture 5"/>
          <p:cNvPicPr>
            <a:picLocks noChangeAspect="1"/>
          </p:cNvPicPr>
          <p:nvPr/>
        </p:nvPicPr>
        <p:blipFill>
          <a:blip r:embed="rId4"/>
          <a:stretch>
            <a:fillRect/>
          </a:stretch>
        </p:blipFill>
        <p:spPr>
          <a:xfrm>
            <a:off x="2727613" y="4860749"/>
            <a:ext cx="5651616" cy="1889186"/>
          </a:xfrm>
          <a:prstGeom prst="rect">
            <a:avLst/>
          </a:prstGeom>
        </p:spPr>
      </p:pic>
    </p:spTree>
    <p:extLst>
      <p:ext uri="{BB962C8B-B14F-4D97-AF65-F5344CB8AC3E}">
        <p14:creationId xmlns:p14="http://schemas.microsoft.com/office/powerpoint/2010/main" val="13107555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Besides the </a:t>
            </a:r>
            <a:r>
              <a:rPr lang="en-CA" dirty="0" err="1" smtClean="0"/>
              <a:t>LineSpec</a:t>
            </a:r>
            <a:r>
              <a:rPr lang="en-CA" dirty="0" smtClean="0"/>
              <a:t> string, we can also specify properties of a curve by passing name-value pair arguments to the plot() function</a:t>
            </a:r>
          </a:p>
          <a:p>
            <a:r>
              <a:rPr lang="en-CA" dirty="0" smtClean="0"/>
              <a:t>For every property or option we want to set, we pass two more arguments at the end of the call to plot(), the first argument is a string specifying which property to change and the second is the value to set for that property</a:t>
            </a:r>
          </a:p>
          <a:p>
            <a:r>
              <a:rPr lang="en-CA" dirty="0" smtClean="0"/>
              <a:t>For example, explicitly set the </a:t>
            </a:r>
            <a:r>
              <a:rPr lang="en-CA" dirty="0" err="1" smtClean="0"/>
              <a:t>LineStyle</a:t>
            </a:r>
            <a:r>
              <a:rPr lang="en-CA" dirty="0" smtClean="0"/>
              <a:t>:</a:t>
            </a:r>
          </a:p>
          <a:p>
            <a:endParaRPr lang="en-CA" dirty="0"/>
          </a:p>
          <a:p>
            <a:endParaRPr lang="en-CA" dirty="0" smtClean="0"/>
          </a:p>
          <a:p>
            <a:r>
              <a:rPr lang="en-CA" dirty="0" smtClean="0"/>
              <a:t>Or the marker symbol</a:t>
            </a:r>
            <a:endParaRPr lang="en-CA" dirty="0"/>
          </a:p>
          <a:p>
            <a:endParaRPr lang="en-CA" dirty="0" smtClean="0"/>
          </a:p>
          <a:p>
            <a:r>
              <a:rPr lang="en-CA" dirty="0" smtClean="0"/>
              <a:t>Note: you can specify no line or no marker by passing ‘none’ as the value argument for either of these properties</a:t>
            </a:r>
            <a:endParaRPr lang="en-CA" dirty="0"/>
          </a:p>
        </p:txBody>
      </p:sp>
      <p:pic>
        <p:nvPicPr>
          <p:cNvPr id="4" name="Picture 3"/>
          <p:cNvPicPr>
            <a:picLocks noChangeAspect="1"/>
          </p:cNvPicPr>
          <p:nvPr/>
        </p:nvPicPr>
        <p:blipFill>
          <a:blip r:embed="rId2"/>
          <a:stretch>
            <a:fillRect/>
          </a:stretch>
        </p:blipFill>
        <p:spPr>
          <a:xfrm>
            <a:off x="2238980" y="3714490"/>
            <a:ext cx="3590925" cy="542925"/>
          </a:xfrm>
          <a:prstGeom prst="rect">
            <a:avLst/>
          </a:prstGeom>
        </p:spPr>
      </p:pic>
      <p:pic>
        <p:nvPicPr>
          <p:cNvPr id="7" name="Picture 6"/>
          <p:cNvPicPr>
            <a:picLocks noChangeAspect="1"/>
          </p:cNvPicPr>
          <p:nvPr/>
        </p:nvPicPr>
        <p:blipFill>
          <a:blip r:embed="rId3"/>
          <a:stretch>
            <a:fillRect/>
          </a:stretch>
        </p:blipFill>
        <p:spPr>
          <a:xfrm>
            <a:off x="2238980" y="4960749"/>
            <a:ext cx="3305175" cy="542925"/>
          </a:xfrm>
          <a:prstGeom prst="rect">
            <a:avLst/>
          </a:prstGeom>
        </p:spPr>
      </p:pic>
    </p:spTree>
    <p:extLst>
      <p:ext uri="{BB962C8B-B14F-4D97-AF65-F5344CB8AC3E}">
        <p14:creationId xmlns:p14="http://schemas.microsoft.com/office/powerpoint/2010/main" val="266474336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We can use the Color property to pick a colour other than the 8 available using the </a:t>
            </a:r>
            <a:r>
              <a:rPr lang="en-CA" dirty="0" err="1" smtClean="0"/>
              <a:t>LineSpec</a:t>
            </a:r>
            <a:r>
              <a:rPr lang="en-CA" dirty="0" smtClean="0"/>
              <a:t> string, by passing either an RGB triplet vector or a hexadecimal colour code (in R2019a or later) as the value argument</a:t>
            </a:r>
          </a:p>
          <a:p>
            <a:r>
              <a:rPr lang="en-CA" dirty="0" smtClean="0"/>
              <a:t>For example, we make a curve viridian:</a:t>
            </a:r>
          </a:p>
          <a:p>
            <a:endParaRPr lang="en-CA" dirty="0"/>
          </a:p>
          <a:p>
            <a:endParaRPr lang="en-CA" dirty="0" smtClean="0"/>
          </a:p>
        </p:txBody>
      </p:sp>
      <p:pic>
        <p:nvPicPr>
          <p:cNvPr id="2" name="Picture 1"/>
          <p:cNvPicPr>
            <a:picLocks noChangeAspect="1"/>
          </p:cNvPicPr>
          <p:nvPr/>
        </p:nvPicPr>
        <p:blipFill>
          <a:blip r:embed="rId2"/>
          <a:stretch>
            <a:fillRect/>
          </a:stretch>
        </p:blipFill>
        <p:spPr>
          <a:xfrm>
            <a:off x="5811247" y="2492338"/>
            <a:ext cx="5008501" cy="3752000"/>
          </a:xfrm>
          <a:prstGeom prst="rect">
            <a:avLst/>
          </a:prstGeom>
        </p:spPr>
      </p:pic>
      <p:pic>
        <p:nvPicPr>
          <p:cNvPr id="5" name="Picture 4"/>
          <p:cNvPicPr>
            <a:picLocks noChangeAspect="1"/>
          </p:cNvPicPr>
          <p:nvPr/>
        </p:nvPicPr>
        <p:blipFill>
          <a:blip r:embed="rId3"/>
          <a:stretch>
            <a:fillRect/>
          </a:stretch>
        </p:blipFill>
        <p:spPr>
          <a:xfrm>
            <a:off x="377190" y="3553691"/>
            <a:ext cx="5219700" cy="1419225"/>
          </a:xfrm>
          <a:prstGeom prst="rect">
            <a:avLst/>
          </a:prstGeom>
        </p:spPr>
      </p:pic>
    </p:spTree>
    <p:extLst>
      <p:ext uri="{BB962C8B-B14F-4D97-AF65-F5344CB8AC3E}">
        <p14:creationId xmlns:p14="http://schemas.microsoft.com/office/powerpoint/2010/main" val="2191672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4391025" cy="5819516"/>
          </a:xfrm>
        </p:spPr>
        <p:txBody>
          <a:bodyPr/>
          <a:lstStyle/>
          <a:p>
            <a:r>
              <a:rPr lang="en-CA" dirty="0" smtClean="0"/>
              <a:t>Also notice that after each expression is evaluated, the result is stored in a variable named ‘</a:t>
            </a:r>
            <a:r>
              <a:rPr lang="en-CA" dirty="0" err="1" smtClean="0"/>
              <a:t>ans</a:t>
            </a:r>
            <a:r>
              <a:rPr lang="en-CA" dirty="0" smtClean="0"/>
              <a:t>’</a:t>
            </a:r>
          </a:p>
          <a:p>
            <a:r>
              <a:rPr lang="en-CA" dirty="0" smtClean="0"/>
              <a:t>The value can be displayed by typing the name of the </a:t>
            </a:r>
            <a:r>
              <a:rPr lang="en-CA" dirty="0" err="1" smtClean="0"/>
              <a:t>ans</a:t>
            </a:r>
            <a:r>
              <a:rPr lang="en-CA" dirty="0" smtClean="0"/>
              <a:t> variable in the command window</a:t>
            </a:r>
          </a:p>
          <a:p>
            <a:r>
              <a:rPr lang="en-CA" dirty="0" smtClean="0"/>
              <a:t>We can use this variable to work with the result of the previous expression without typing out the number</a:t>
            </a:r>
          </a:p>
        </p:txBody>
      </p:sp>
      <p:pic>
        <p:nvPicPr>
          <p:cNvPr id="4" name="Picture 3"/>
          <p:cNvPicPr>
            <a:picLocks noChangeAspect="1"/>
          </p:cNvPicPr>
          <p:nvPr/>
        </p:nvPicPr>
        <p:blipFill>
          <a:blip r:embed="rId2"/>
          <a:stretch>
            <a:fillRect/>
          </a:stretch>
        </p:blipFill>
        <p:spPr>
          <a:xfrm>
            <a:off x="5972175" y="581025"/>
            <a:ext cx="2438400" cy="1543050"/>
          </a:xfrm>
          <a:prstGeom prst="rect">
            <a:avLst/>
          </a:prstGeom>
        </p:spPr>
      </p:pic>
      <p:pic>
        <p:nvPicPr>
          <p:cNvPr id="5" name="Picture 4"/>
          <p:cNvPicPr>
            <a:picLocks noChangeAspect="1"/>
          </p:cNvPicPr>
          <p:nvPr/>
        </p:nvPicPr>
        <p:blipFill>
          <a:blip r:embed="rId3"/>
          <a:stretch>
            <a:fillRect/>
          </a:stretch>
        </p:blipFill>
        <p:spPr>
          <a:xfrm>
            <a:off x="6310312" y="2743200"/>
            <a:ext cx="1762125" cy="3238500"/>
          </a:xfrm>
          <a:prstGeom prst="rect">
            <a:avLst/>
          </a:prstGeom>
        </p:spPr>
      </p:pic>
      <p:sp>
        <p:nvSpPr>
          <p:cNvPr id="12" name="Rectangle 11"/>
          <p:cNvSpPr/>
          <p:nvPr/>
        </p:nvSpPr>
        <p:spPr>
          <a:xfrm>
            <a:off x="6160838" y="2647951"/>
            <a:ext cx="2030662" cy="34575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170694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We can change the width of the line (default is 0.5)</a:t>
            </a:r>
          </a:p>
          <a:p>
            <a:endParaRPr lang="en-CA" dirty="0"/>
          </a:p>
          <a:p>
            <a:endParaRPr lang="en-CA" dirty="0" smtClean="0"/>
          </a:p>
          <a:p>
            <a:endParaRPr lang="en-CA" dirty="0"/>
          </a:p>
          <a:p>
            <a:pPr marL="0" indent="0">
              <a:buNone/>
            </a:pPr>
            <a:endParaRPr lang="en-CA" dirty="0"/>
          </a:p>
          <a:p>
            <a:r>
              <a:rPr lang="en-CA" dirty="0" smtClean="0"/>
              <a:t>We can specify at which indices of the x data vector (or y data vector) a marker should be displayed by passing a vector of indices</a:t>
            </a:r>
          </a:p>
          <a:p>
            <a:r>
              <a:rPr lang="en-CA" dirty="0" smtClean="0"/>
              <a:t>For example, we can plot a line with 1000 points but only show a marker for every 50</a:t>
            </a:r>
            <a:r>
              <a:rPr lang="en-CA" baseline="30000" dirty="0" smtClean="0"/>
              <a:t>th</a:t>
            </a:r>
            <a:r>
              <a:rPr lang="en-CA" dirty="0" smtClean="0"/>
              <a:t> point</a:t>
            </a:r>
          </a:p>
          <a:p>
            <a:endParaRPr lang="en-CA" dirty="0"/>
          </a:p>
          <a:p>
            <a:endParaRPr lang="en-CA" dirty="0" smtClean="0"/>
          </a:p>
        </p:txBody>
      </p:sp>
      <p:pic>
        <p:nvPicPr>
          <p:cNvPr id="4" name="Picture 3"/>
          <p:cNvPicPr>
            <a:picLocks noChangeAspect="1"/>
          </p:cNvPicPr>
          <p:nvPr/>
        </p:nvPicPr>
        <p:blipFill>
          <a:blip r:embed="rId2"/>
          <a:stretch>
            <a:fillRect/>
          </a:stretch>
        </p:blipFill>
        <p:spPr>
          <a:xfrm>
            <a:off x="7540297" y="904607"/>
            <a:ext cx="2776116" cy="2079662"/>
          </a:xfrm>
          <a:prstGeom prst="rect">
            <a:avLst/>
          </a:prstGeom>
        </p:spPr>
      </p:pic>
      <p:pic>
        <p:nvPicPr>
          <p:cNvPr id="6" name="Picture 5"/>
          <p:cNvPicPr>
            <a:picLocks noChangeAspect="1"/>
          </p:cNvPicPr>
          <p:nvPr/>
        </p:nvPicPr>
        <p:blipFill>
          <a:blip r:embed="rId3"/>
          <a:stretch>
            <a:fillRect/>
          </a:stretch>
        </p:blipFill>
        <p:spPr>
          <a:xfrm>
            <a:off x="1004281" y="1587196"/>
            <a:ext cx="6076950" cy="600075"/>
          </a:xfrm>
          <a:prstGeom prst="rect">
            <a:avLst/>
          </a:prstGeom>
        </p:spPr>
      </p:pic>
      <p:pic>
        <p:nvPicPr>
          <p:cNvPr id="7" name="Picture 6"/>
          <p:cNvPicPr>
            <a:picLocks noChangeAspect="1"/>
          </p:cNvPicPr>
          <p:nvPr/>
        </p:nvPicPr>
        <p:blipFill>
          <a:blip r:embed="rId4"/>
          <a:stretch>
            <a:fillRect/>
          </a:stretch>
        </p:blipFill>
        <p:spPr>
          <a:xfrm>
            <a:off x="7540297" y="4413015"/>
            <a:ext cx="2958678" cy="2216424"/>
          </a:xfrm>
          <a:prstGeom prst="rect">
            <a:avLst/>
          </a:prstGeom>
        </p:spPr>
      </p:pic>
      <p:pic>
        <p:nvPicPr>
          <p:cNvPr id="8" name="Picture 7"/>
          <p:cNvPicPr>
            <a:picLocks noChangeAspect="1"/>
          </p:cNvPicPr>
          <p:nvPr/>
        </p:nvPicPr>
        <p:blipFill>
          <a:blip r:embed="rId5"/>
          <a:stretch>
            <a:fillRect/>
          </a:stretch>
        </p:blipFill>
        <p:spPr>
          <a:xfrm>
            <a:off x="1762731" y="5259289"/>
            <a:ext cx="5457825" cy="523875"/>
          </a:xfrm>
          <a:prstGeom prst="rect">
            <a:avLst/>
          </a:prstGeom>
        </p:spPr>
      </p:pic>
    </p:spTree>
    <p:extLst>
      <p:ext uri="{BB962C8B-B14F-4D97-AF65-F5344CB8AC3E}">
        <p14:creationId xmlns:p14="http://schemas.microsoft.com/office/powerpoint/2010/main" val="3744447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We can specify the marker edge colour, marker face colour, and marker size (default is 6)</a:t>
            </a:r>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6925152" y="1677691"/>
            <a:ext cx="5008501" cy="3752000"/>
          </a:xfrm>
          <a:prstGeom prst="rect">
            <a:avLst/>
          </a:prstGeom>
        </p:spPr>
      </p:pic>
      <p:pic>
        <p:nvPicPr>
          <p:cNvPr id="5" name="Picture 4"/>
          <p:cNvPicPr>
            <a:picLocks noChangeAspect="1"/>
          </p:cNvPicPr>
          <p:nvPr/>
        </p:nvPicPr>
        <p:blipFill>
          <a:blip r:embed="rId3"/>
          <a:stretch>
            <a:fillRect/>
          </a:stretch>
        </p:blipFill>
        <p:spPr>
          <a:xfrm>
            <a:off x="526905" y="2594610"/>
            <a:ext cx="6067425" cy="2400300"/>
          </a:xfrm>
          <a:prstGeom prst="rect">
            <a:avLst/>
          </a:prstGeom>
        </p:spPr>
      </p:pic>
      <p:cxnSp>
        <p:nvCxnSpPr>
          <p:cNvPr id="9" name="Straight Arrow Connector 8"/>
          <p:cNvCxnSpPr/>
          <p:nvPr/>
        </p:nvCxnSpPr>
        <p:spPr>
          <a:xfrm flipV="1">
            <a:off x="5045825" y="3940233"/>
            <a:ext cx="881150" cy="144173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05746" y="5444280"/>
            <a:ext cx="3042458" cy="646331"/>
          </a:xfrm>
          <a:prstGeom prst="rect">
            <a:avLst/>
          </a:prstGeom>
          <a:solidFill>
            <a:schemeClr val="accent1"/>
          </a:solidFill>
        </p:spPr>
        <p:txBody>
          <a:bodyPr wrap="square" rtlCol="0">
            <a:spAutoFit/>
          </a:bodyPr>
          <a:lstStyle/>
          <a:p>
            <a:r>
              <a:rPr lang="en-CA" dirty="0" smtClean="0"/>
              <a:t>If a line is too long, you can break it up using …</a:t>
            </a:r>
            <a:endParaRPr lang="en-CA" dirty="0"/>
          </a:p>
        </p:txBody>
      </p:sp>
    </p:spTree>
    <p:extLst>
      <p:ext uri="{BB962C8B-B14F-4D97-AF65-F5344CB8AC3E}">
        <p14:creationId xmlns:p14="http://schemas.microsoft.com/office/powerpoint/2010/main" val="11692225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Other than changing the curve appearance and labels of a plot, we can also change the axes properties</a:t>
            </a:r>
          </a:p>
          <a:p>
            <a:r>
              <a:rPr lang="en-CA" dirty="0" smtClean="0"/>
              <a:t>A good way to get control of the axes properties is to create a variable containing the axes object in which a curve is plotted</a:t>
            </a:r>
          </a:p>
          <a:p>
            <a:endParaRPr lang="en-CA" dirty="0"/>
          </a:p>
          <a:p>
            <a:endParaRPr lang="en-CA" dirty="0" smtClean="0"/>
          </a:p>
          <a:p>
            <a:endParaRPr lang="en-CA" dirty="0"/>
          </a:p>
          <a:p>
            <a:r>
              <a:rPr lang="en-CA" dirty="0" smtClean="0"/>
              <a:t>This will create an axes object in the most recently accessed figure window (the so-called “current figure”). If that figure already had an axes object, it will now have two (or more).</a:t>
            </a:r>
          </a:p>
          <a:p>
            <a:r>
              <a:rPr lang="en-CA" dirty="0" smtClean="0"/>
              <a:t>If no figure windows have been created yet, calling axes will create a new figure object and that figure will be the parent of the newly created axes.</a:t>
            </a:r>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2289673" y="2399212"/>
            <a:ext cx="4791075" cy="1066800"/>
          </a:xfrm>
          <a:prstGeom prst="rect">
            <a:avLst/>
          </a:prstGeom>
        </p:spPr>
      </p:pic>
    </p:spTree>
    <p:extLst>
      <p:ext uri="{BB962C8B-B14F-4D97-AF65-F5344CB8AC3E}">
        <p14:creationId xmlns:p14="http://schemas.microsoft.com/office/powerpoint/2010/main" val="40133546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Just as we can store an axes object in a variable, we can also store a figure object in a variable, which is useful if we want to specify the figure in which we want to create the axes</a:t>
            </a:r>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1930310" y="1791789"/>
            <a:ext cx="4743450" cy="1219200"/>
          </a:xfrm>
          <a:prstGeom prst="rect">
            <a:avLst/>
          </a:prstGeom>
        </p:spPr>
      </p:pic>
      <p:cxnSp>
        <p:nvCxnSpPr>
          <p:cNvPr id="5" name="Straight Arrow Connector 4"/>
          <p:cNvCxnSpPr/>
          <p:nvPr/>
        </p:nvCxnSpPr>
        <p:spPr>
          <a:xfrm flipH="1" flipV="1">
            <a:off x="3457303" y="3010989"/>
            <a:ext cx="200297" cy="34181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457303" y="3484851"/>
            <a:ext cx="3042458" cy="646331"/>
          </a:xfrm>
          <a:prstGeom prst="rect">
            <a:avLst/>
          </a:prstGeom>
          <a:solidFill>
            <a:schemeClr val="accent1"/>
          </a:solidFill>
        </p:spPr>
        <p:txBody>
          <a:bodyPr wrap="square" rtlCol="0">
            <a:spAutoFit/>
          </a:bodyPr>
          <a:lstStyle/>
          <a:p>
            <a:r>
              <a:rPr lang="en-CA" dirty="0" smtClean="0"/>
              <a:t>Specify fig1 as the parent figure for the new axes object</a:t>
            </a:r>
            <a:endParaRPr lang="en-CA" dirty="0"/>
          </a:p>
        </p:txBody>
      </p:sp>
    </p:spTree>
    <p:extLst>
      <p:ext uri="{BB962C8B-B14F-4D97-AF65-F5344CB8AC3E}">
        <p14:creationId xmlns:p14="http://schemas.microsoft.com/office/powerpoint/2010/main" val="33234194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Before proceeding to changing the axes properties of a plot, let’s add some code to read in the data from gaus1.txt and gaus2.txt (and then plot them)</a:t>
            </a:r>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7" name="Picture 6"/>
          <p:cNvPicPr>
            <a:picLocks noChangeAspect="1"/>
          </p:cNvPicPr>
          <p:nvPr/>
        </p:nvPicPr>
        <p:blipFill>
          <a:blip r:embed="rId2"/>
          <a:stretch>
            <a:fillRect/>
          </a:stretch>
        </p:blipFill>
        <p:spPr>
          <a:xfrm>
            <a:off x="3229247" y="1695313"/>
            <a:ext cx="4914900" cy="4181475"/>
          </a:xfrm>
          <a:prstGeom prst="rect">
            <a:avLst/>
          </a:prstGeom>
        </p:spPr>
      </p:pic>
    </p:spTree>
    <p:extLst>
      <p:ext uri="{BB962C8B-B14F-4D97-AF65-F5344CB8AC3E}">
        <p14:creationId xmlns:p14="http://schemas.microsoft.com/office/powerpoint/2010/main" val="29277013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When we call the plot function, the curve is plotted in the current axes (either overwriting an existing plot in the current axes or adding the new plot without overwriting existing plots, depending if hold on was called)</a:t>
            </a:r>
          </a:p>
          <a:p>
            <a:r>
              <a:rPr lang="en-CA" dirty="0" smtClean="0"/>
              <a:t>Just as we can specify the parent figure of a new axes object, we can specify the parent axes of a new plot object, and also store the new plot object in a variable. Pass the axes object as the first argument to plot():</a:t>
            </a:r>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1292407" y="3871647"/>
            <a:ext cx="3371850" cy="1704975"/>
          </a:xfrm>
          <a:prstGeom prst="rect">
            <a:avLst/>
          </a:prstGeom>
        </p:spPr>
      </p:pic>
      <p:cxnSp>
        <p:nvCxnSpPr>
          <p:cNvPr id="5" name="Straight Arrow Connector 4"/>
          <p:cNvCxnSpPr/>
          <p:nvPr/>
        </p:nvCxnSpPr>
        <p:spPr>
          <a:xfrm flipV="1">
            <a:off x="2290354" y="5576622"/>
            <a:ext cx="182880" cy="3075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78007" y="5913275"/>
            <a:ext cx="3042458" cy="923330"/>
          </a:xfrm>
          <a:prstGeom prst="rect">
            <a:avLst/>
          </a:prstGeom>
          <a:solidFill>
            <a:schemeClr val="accent1"/>
          </a:solidFill>
        </p:spPr>
        <p:txBody>
          <a:bodyPr wrap="square" rtlCol="0">
            <a:spAutoFit/>
          </a:bodyPr>
          <a:lstStyle/>
          <a:p>
            <a:r>
              <a:rPr lang="en-CA" dirty="0" smtClean="0"/>
              <a:t>You can also specify for which axes you want to set the </a:t>
            </a:r>
            <a:r>
              <a:rPr lang="en-CA" dirty="0" err="1" smtClean="0"/>
              <a:t>xlabel</a:t>
            </a:r>
            <a:r>
              <a:rPr lang="en-CA" dirty="0" smtClean="0"/>
              <a:t>/</a:t>
            </a:r>
            <a:r>
              <a:rPr lang="en-CA" dirty="0" err="1" smtClean="0"/>
              <a:t>ylabel</a:t>
            </a:r>
            <a:r>
              <a:rPr lang="en-CA" dirty="0" smtClean="0"/>
              <a:t>/title</a:t>
            </a:r>
            <a:endParaRPr lang="en-CA" dirty="0"/>
          </a:p>
        </p:txBody>
      </p:sp>
      <p:cxnSp>
        <p:nvCxnSpPr>
          <p:cNvPr id="9" name="Straight Arrow Connector 8"/>
          <p:cNvCxnSpPr/>
          <p:nvPr/>
        </p:nvCxnSpPr>
        <p:spPr>
          <a:xfrm flipH="1" flipV="1">
            <a:off x="3718015" y="5576622"/>
            <a:ext cx="370930" cy="24998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18015" y="5826605"/>
            <a:ext cx="3042458" cy="923330"/>
          </a:xfrm>
          <a:prstGeom prst="rect">
            <a:avLst/>
          </a:prstGeom>
          <a:solidFill>
            <a:schemeClr val="accent1"/>
          </a:solidFill>
        </p:spPr>
        <p:txBody>
          <a:bodyPr wrap="square" rtlCol="0">
            <a:spAutoFit/>
          </a:bodyPr>
          <a:lstStyle/>
          <a:p>
            <a:r>
              <a:rPr lang="en-CA" dirty="0" smtClean="0"/>
              <a:t>Let’s pretend the </a:t>
            </a:r>
            <a:r>
              <a:rPr lang="en-CA" dirty="0" err="1" smtClean="0"/>
              <a:t>gaus</a:t>
            </a:r>
            <a:r>
              <a:rPr lang="en-CA" dirty="0" smtClean="0"/>
              <a:t> data were intensity vs position measurements</a:t>
            </a:r>
            <a:endParaRPr lang="en-CA" dirty="0"/>
          </a:p>
        </p:txBody>
      </p:sp>
      <p:pic>
        <p:nvPicPr>
          <p:cNvPr id="12" name="Picture 11"/>
          <p:cNvPicPr>
            <a:picLocks noChangeAspect="1"/>
          </p:cNvPicPr>
          <p:nvPr/>
        </p:nvPicPr>
        <p:blipFill>
          <a:blip r:embed="rId3"/>
          <a:stretch>
            <a:fillRect/>
          </a:stretch>
        </p:blipFill>
        <p:spPr>
          <a:xfrm>
            <a:off x="6633323" y="3041270"/>
            <a:ext cx="5008501" cy="3752000"/>
          </a:xfrm>
          <a:prstGeom prst="rect">
            <a:avLst/>
          </a:prstGeom>
        </p:spPr>
      </p:pic>
    </p:spTree>
    <p:extLst>
      <p:ext uri="{BB962C8B-B14F-4D97-AF65-F5344CB8AC3E}">
        <p14:creationId xmlns:p14="http://schemas.microsoft.com/office/powerpoint/2010/main" val="42041467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To change axes properties, the generic formula is </a:t>
            </a:r>
          </a:p>
          <a:p>
            <a:pPr marL="0" indent="0">
              <a:buNone/>
            </a:pPr>
            <a:r>
              <a:rPr lang="en-CA" dirty="0" smtClean="0"/>
              <a:t>ax1.PropertName = </a:t>
            </a:r>
            <a:r>
              <a:rPr lang="en-CA" dirty="0" err="1" smtClean="0"/>
              <a:t>PropertyValue</a:t>
            </a:r>
            <a:r>
              <a:rPr lang="en-CA" dirty="0" smtClean="0"/>
              <a:t>; (if your axes object is in the variable ax1)</a:t>
            </a:r>
          </a:p>
          <a:p>
            <a:r>
              <a:rPr lang="en-CA" dirty="0" smtClean="0"/>
              <a:t>Most commonly we will be adjusting the axes limits:</a:t>
            </a:r>
          </a:p>
          <a:p>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1463584" y="3077527"/>
            <a:ext cx="3238500" cy="2409825"/>
          </a:xfrm>
          <a:prstGeom prst="rect">
            <a:avLst/>
          </a:prstGeom>
        </p:spPr>
      </p:pic>
      <p:pic>
        <p:nvPicPr>
          <p:cNvPr id="7" name="Picture 6"/>
          <p:cNvPicPr>
            <a:picLocks noChangeAspect="1"/>
          </p:cNvPicPr>
          <p:nvPr/>
        </p:nvPicPr>
        <p:blipFill>
          <a:blip r:embed="rId3"/>
          <a:stretch>
            <a:fillRect/>
          </a:stretch>
        </p:blipFill>
        <p:spPr>
          <a:xfrm>
            <a:off x="5690515" y="2467400"/>
            <a:ext cx="5008501" cy="3752000"/>
          </a:xfrm>
          <a:prstGeom prst="rect">
            <a:avLst/>
          </a:prstGeom>
        </p:spPr>
      </p:pic>
    </p:spTree>
    <p:extLst>
      <p:ext uri="{BB962C8B-B14F-4D97-AF65-F5344CB8AC3E}">
        <p14:creationId xmlns:p14="http://schemas.microsoft.com/office/powerpoint/2010/main" val="6854686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It is good practice to turn the Box on (have axes lines and ticks on all four sides)</a:t>
            </a:r>
          </a:p>
          <a:p>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6091236" y="1288612"/>
            <a:ext cx="5008501" cy="3752000"/>
          </a:xfrm>
          <a:prstGeom prst="rect">
            <a:avLst/>
          </a:prstGeom>
        </p:spPr>
      </p:pic>
      <p:pic>
        <p:nvPicPr>
          <p:cNvPr id="5" name="Picture 4"/>
          <p:cNvPicPr>
            <a:picLocks noChangeAspect="1"/>
          </p:cNvPicPr>
          <p:nvPr/>
        </p:nvPicPr>
        <p:blipFill>
          <a:blip r:embed="rId3"/>
          <a:stretch>
            <a:fillRect/>
          </a:stretch>
        </p:blipFill>
        <p:spPr>
          <a:xfrm>
            <a:off x="1243011" y="1975213"/>
            <a:ext cx="3609975" cy="2628900"/>
          </a:xfrm>
          <a:prstGeom prst="rect">
            <a:avLst/>
          </a:prstGeom>
        </p:spPr>
      </p:pic>
    </p:spTree>
    <p:extLst>
      <p:ext uri="{BB962C8B-B14F-4D97-AF65-F5344CB8AC3E}">
        <p14:creationId xmlns:p14="http://schemas.microsoft.com/office/powerpoint/2010/main" val="263006635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We can pass a vector specifying where the x ticks or y ticks should be:</a:t>
            </a:r>
          </a:p>
          <a:p>
            <a:endParaRPr lang="en-CA" dirty="0"/>
          </a:p>
          <a:p>
            <a:endParaRPr lang="en-CA" dirty="0" smtClean="0"/>
          </a:p>
          <a:p>
            <a:endParaRPr lang="en-CA" dirty="0"/>
          </a:p>
          <a:p>
            <a:endParaRPr lang="en-CA" dirty="0" smtClean="0"/>
          </a:p>
          <a:p>
            <a:endParaRPr lang="en-CA" dirty="0"/>
          </a:p>
          <a:p>
            <a:endParaRPr lang="en-CA" dirty="0" smtClean="0"/>
          </a:p>
          <a:p>
            <a:r>
              <a:rPr lang="en-CA" dirty="0" smtClean="0"/>
              <a:t>The ticks can point ‘in’ or ‘out’ or in ‘both’ directions:</a:t>
            </a:r>
          </a:p>
          <a:p>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2" name="Picture 1"/>
          <p:cNvPicPr>
            <a:picLocks noChangeAspect="1"/>
          </p:cNvPicPr>
          <p:nvPr/>
        </p:nvPicPr>
        <p:blipFill>
          <a:blip r:embed="rId2"/>
          <a:stretch>
            <a:fillRect/>
          </a:stretch>
        </p:blipFill>
        <p:spPr>
          <a:xfrm>
            <a:off x="6578784" y="664726"/>
            <a:ext cx="4216027" cy="3158337"/>
          </a:xfrm>
          <a:prstGeom prst="rect">
            <a:avLst/>
          </a:prstGeom>
        </p:spPr>
      </p:pic>
      <p:pic>
        <p:nvPicPr>
          <p:cNvPr id="6" name="Picture 5"/>
          <p:cNvPicPr>
            <a:picLocks noChangeAspect="1"/>
          </p:cNvPicPr>
          <p:nvPr/>
        </p:nvPicPr>
        <p:blipFill>
          <a:blip r:embed="rId3"/>
          <a:stretch>
            <a:fillRect/>
          </a:stretch>
        </p:blipFill>
        <p:spPr>
          <a:xfrm>
            <a:off x="1505358" y="934692"/>
            <a:ext cx="3381375" cy="2790825"/>
          </a:xfrm>
          <a:prstGeom prst="rect">
            <a:avLst/>
          </a:prstGeom>
        </p:spPr>
      </p:pic>
      <p:pic>
        <p:nvPicPr>
          <p:cNvPr id="8" name="Picture 7"/>
          <p:cNvPicPr>
            <a:picLocks noChangeAspect="1"/>
          </p:cNvPicPr>
          <p:nvPr/>
        </p:nvPicPr>
        <p:blipFill>
          <a:blip r:embed="rId4"/>
          <a:stretch>
            <a:fillRect/>
          </a:stretch>
        </p:blipFill>
        <p:spPr>
          <a:xfrm>
            <a:off x="7285009" y="4293933"/>
            <a:ext cx="3278489" cy="2456002"/>
          </a:xfrm>
          <a:prstGeom prst="rect">
            <a:avLst/>
          </a:prstGeom>
        </p:spPr>
      </p:pic>
      <p:pic>
        <p:nvPicPr>
          <p:cNvPr id="9" name="Picture 8"/>
          <p:cNvPicPr>
            <a:picLocks noChangeAspect="1"/>
          </p:cNvPicPr>
          <p:nvPr/>
        </p:nvPicPr>
        <p:blipFill>
          <a:blip r:embed="rId5"/>
          <a:stretch>
            <a:fillRect/>
          </a:stretch>
        </p:blipFill>
        <p:spPr>
          <a:xfrm>
            <a:off x="1767295" y="4881154"/>
            <a:ext cx="2857500" cy="1066800"/>
          </a:xfrm>
          <a:prstGeom prst="rect">
            <a:avLst/>
          </a:prstGeom>
        </p:spPr>
      </p:pic>
    </p:spTree>
    <p:extLst>
      <p:ext uri="{BB962C8B-B14F-4D97-AF65-F5344CB8AC3E}">
        <p14:creationId xmlns:p14="http://schemas.microsoft.com/office/powerpoint/2010/main" val="26055493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smtClean="0"/>
              <a:t>It is possible to rotate tick labels and to turn on minor ticks:</a:t>
            </a:r>
          </a:p>
          <a:p>
            <a:endParaRPr lang="en-CA" dirty="0"/>
          </a:p>
          <a:p>
            <a:endParaRPr lang="en-CA" dirty="0" smtClean="0"/>
          </a:p>
          <a:p>
            <a:endParaRPr lang="en-CA" dirty="0"/>
          </a:p>
          <a:p>
            <a:endParaRPr lang="en-CA" dirty="0" smtClean="0"/>
          </a:p>
          <a:p>
            <a:endParaRPr lang="en-CA" dirty="0"/>
          </a:p>
          <a:p>
            <a:r>
              <a:rPr lang="en-CA" dirty="0" smtClean="0"/>
              <a:t>You can change the length of minor and major tick marks, passing a two element vector (default lengths are 0.01 and 0.025)</a:t>
            </a:r>
          </a:p>
          <a:p>
            <a:endParaRPr lang="en-CA" dirty="0" smtClean="0"/>
          </a:p>
          <a:p>
            <a:endParaRPr lang="en-CA" dirty="0"/>
          </a:p>
          <a:p>
            <a:endParaRPr lang="en-CA" dirty="0" smtClean="0"/>
          </a:p>
          <a:p>
            <a:endParaRPr lang="en-CA" dirty="0"/>
          </a:p>
          <a:p>
            <a:endParaRPr lang="en-CA" dirty="0" smtClean="0"/>
          </a:p>
          <a:p>
            <a:endParaRPr lang="en-CA" dirty="0"/>
          </a:p>
          <a:p>
            <a:pPr marL="0" indent="0">
              <a:buNone/>
            </a:pPr>
            <a:endParaRPr lang="en-CA" dirty="0" smtClean="0"/>
          </a:p>
          <a:p>
            <a:endParaRPr lang="en-CA" dirty="0"/>
          </a:p>
          <a:p>
            <a:endParaRPr lang="en-CA" dirty="0" smtClean="0"/>
          </a:p>
          <a:p>
            <a:endParaRPr lang="en-CA" dirty="0"/>
          </a:p>
          <a:p>
            <a:endParaRPr lang="en-CA" dirty="0"/>
          </a:p>
          <a:p>
            <a:pPr marL="0" indent="0">
              <a:buNone/>
            </a:pPr>
            <a:endParaRPr lang="en-CA" dirty="0"/>
          </a:p>
          <a:p>
            <a:endParaRPr lang="en-CA" dirty="0" smtClean="0"/>
          </a:p>
        </p:txBody>
      </p:sp>
      <p:pic>
        <p:nvPicPr>
          <p:cNvPr id="4" name="Picture 3"/>
          <p:cNvPicPr>
            <a:picLocks noChangeAspect="1"/>
          </p:cNvPicPr>
          <p:nvPr/>
        </p:nvPicPr>
        <p:blipFill>
          <a:blip r:embed="rId2"/>
          <a:stretch>
            <a:fillRect/>
          </a:stretch>
        </p:blipFill>
        <p:spPr>
          <a:xfrm>
            <a:off x="520473" y="1043259"/>
            <a:ext cx="2790825" cy="1514475"/>
          </a:xfrm>
          <a:prstGeom prst="rect">
            <a:avLst/>
          </a:prstGeom>
        </p:spPr>
      </p:pic>
      <p:pic>
        <p:nvPicPr>
          <p:cNvPr id="5" name="Picture 4"/>
          <p:cNvPicPr>
            <a:picLocks noChangeAspect="1"/>
          </p:cNvPicPr>
          <p:nvPr/>
        </p:nvPicPr>
        <p:blipFill>
          <a:blip r:embed="rId3"/>
          <a:stretch>
            <a:fillRect/>
          </a:stretch>
        </p:blipFill>
        <p:spPr>
          <a:xfrm>
            <a:off x="5886363" y="610109"/>
            <a:ext cx="3832404" cy="2870955"/>
          </a:xfrm>
          <a:prstGeom prst="rect">
            <a:avLst/>
          </a:prstGeom>
        </p:spPr>
      </p:pic>
      <p:cxnSp>
        <p:nvCxnSpPr>
          <p:cNvPr id="10" name="Straight Arrow Connector 9"/>
          <p:cNvCxnSpPr/>
          <p:nvPr/>
        </p:nvCxnSpPr>
        <p:spPr>
          <a:xfrm flipH="1" flipV="1">
            <a:off x="3111002" y="2215924"/>
            <a:ext cx="200296" cy="23118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39303" y="2557734"/>
            <a:ext cx="3042458" cy="923330"/>
          </a:xfrm>
          <a:prstGeom prst="rect">
            <a:avLst/>
          </a:prstGeom>
          <a:solidFill>
            <a:schemeClr val="accent1"/>
          </a:solidFill>
        </p:spPr>
        <p:txBody>
          <a:bodyPr wrap="square" rtlCol="0">
            <a:spAutoFit/>
          </a:bodyPr>
          <a:lstStyle/>
          <a:p>
            <a:r>
              <a:rPr lang="en-CA" dirty="0" smtClean="0"/>
              <a:t>For tick label rotation, the property value is an angle in degrees</a:t>
            </a:r>
            <a:endParaRPr lang="en-CA" dirty="0"/>
          </a:p>
        </p:txBody>
      </p:sp>
      <p:pic>
        <p:nvPicPr>
          <p:cNvPr id="12" name="Picture 11"/>
          <p:cNvPicPr>
            <a:picLocks noChangeAspect="1"/>
          </p:cNvPicPr>
          <p:nvPr/>
        </p:nvPicPr>
        <p:blipFill>
          <a:blip r:embed="rId4"/>
          <a:stretch>
            <a:fillRect/>
          </a:stretch>
        </p:blipFill>
        <p:spPr>
          <a:xfrm>
            <a:off x="6221866" y="4238379"/>
            <a:ext cx="3496901" cy="2619621"/>
          </a:xfrm>
          <a:prstGeom prst="rect">
            <a:avLst/>
          </a:prstGeom>
        </p:spPr>
      </p:pic>
      <p:pic>
        <p:nvPicPr>
          <p:cNvPr id="14" name="Picture 13"/>
          <p:cNvPicPr>
            <a:picLocks noChangeAspect="1"/>
          </p:cNvPicPr>
          <p:nvPr/>
        </p:nvPicPr>
        <p:blipFill>
          <a:blip r:embed="rId5"/>
          <a:stretch>
            <a:fillRect/>
          </a:stretch>
        </p:blipFill>
        <p:spPr>
          <a:xfrm>
            <a:off x="1340304" y="4676651"/>
            <a:ext cx="3067050" cy="1743075"/>
          </a:xfrm>
          <a:prstGeom prst="rect">
            <a:avLst/>
          </a:prstGeom>
        </p:spPr>
      </p:pic>
    </p:spTree>
    <p:extLst>
      <p:ext uri="{BB962C8B-B14F-4D97-AF65-F5344CB8AC3E}">
        <p14:creationId xmlns:p14="http://schemas.microsoft.com/office/powerpoint/2010/main" val="31649057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31387</TotalTime>
  <Words>8782</Words>
  <Application>Microsoft Office PowerPoint</Application>
  <PresentationFormat>Widescreen</PresentationFormat>
  <Paragraphs>1063</Paragraphs>
  <Slides>165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165</vt:i4>
      </vt:variant>
    </vt:vector>
  </HeadingPairs>
  <TitlesOfParts>
    <vt:vector size="170" baseType="lpstr">
      <vt:lpstr>Arial</vt:lpstr>
      <vt:lpstr>Calibri</vt:lpstr>
      <vt:lpstr>Calibri Light</vt:lpstr>
      <vt:lpstr>Cambria Math</vt:lpstr>
      <vt:lpstr>Office Theme</vt:lpstr>
      <vt:lpstr>MATLAB tutorial for  PHYS 3007</vt:lpstr>
      <vt:lpstr>Downloading and Installing MATLAB</vt:lpstr>
      <vt:lpstr>PowerPoint Presentation</vt:lpstr>
      <vt:lpstr>MATLAB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Vectors and matrices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Scripts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 data from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Curve fitting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tutorial for  PHYS 3007</dc:title>
  <dc:creator>chris</dc:creator>
  <cp:lastModifiedBy>xray</cp:lastModifiedBy>
  <cp:revision>237</cp:revision>
  <dcterms:created xsi:type="dcterms:W3CDTF">2019-06-09T18:22:32Z</dcterms:created>
  <dcterms:modified xsi:type="dcterms:W3CDTF">2019-08-09T16:50:55Z</dcterms:modified>
</cp:coreProperties>
</file>